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684" r:id="rId2"/>
    <p:sldId id="327" r:id="rId3"/>
    <p:sldId id="328" r:id="rId4"/>
    <p:sldId id="329" r:id="rId5"/>
    <p:sldId id="330" r:id="rId6"/>
    <p:sldId id="524" r:id="rId7"/>
    <p:sldId id="333" r:id="rId8"/>
    <p:sldId id="340" r:id="rId9"/>
    <p:sldId id="341" r:id="rId10"/>
    <p:sldId id="342" r:id="rId11"/>
    <p:sldId id="343" r:id="rId12"/>
    <p:sldId id="344" r:id="rId13"/>
    <p:sldId id="345" r:id="rId14"/>
    <p:sldId id="346" r:id="rId15"/>
    <p:sldId id="347" r:id="rId16"/>
    <p:sldId id="348" r:id="rId17"/>
    <p:sldId id="357" r:id="rId18"/>
    <p:sldId id="685" r:id="rId19"/>
    <p:sldId id="731" r:id="rId20"/>
    <p:sldId id="699" r:id="rId21"/>
    <p:sldId id="700" r:id="rId22"/>
    <p:sldId id="701" r:id="rId23"/>
    <p:sldId id="392" r:id="rId24"/>
    <p:sldId id="733" r:id="rId25"/>
    <p:sldId id="734" r:id="rId26"/>
    <p:sldId id="735" r:id="rId27"/>
    <p:sldId id="736" r:id="rId28"/>
    <p:sldId id="737" r:id="rId29"/>
    <p:sldId id="738" r:id="rId30"/>
    <p:sldId id="732" r:id="rId31"/>
    <p:sldId id="393" r:id="rId32"/>
    <p:sldId id="395" r:id="rId33"/>
    <p:sldId id="394" r:id="rId34"/>
    <p:sldId id="396" r:id="rId35"/>
    <p:sldId id="397" r:id="rId36"/>
    <p:sldId id="398" r:id="rId37"/>
    <p:sldId id="399" r:id="rId38"/>
    <p:sldId id="400" r:id="rId39"/>
    <p:sldId id="401" r:id="rId40"/>
    <p:sldId id="402" r:id="rId41"/>
    <p:sldId id="403" r:id="rId42"/>
    <p:sldId id="405" r:id="rId43"/>
    <p:sldId id="406" r:id="rId44"/>
    <p:sldId id="407" r:id="rId45"/>
    <p:sldId id="408" r:id="rId46"/>
    <p:sldId id="409" r:id="rId47"/>
    <p:sldId id="306" r:id="rId48"/>
    <p:sldId id="308" r:id="rId49"/>
    <p:sldId id="494" r:id="rId50"/>
    <p:sldId id="517" r:id="rId51"/>
    <p:sldId id="506" r:id="rId52"/>
    <p:sldId id="518" r:id="rId53"/>
    <p:sldId id="519" r:id="rId54"/>
    <p:sldId id="520" r:id="rId55"/>
    <p:sldId id="521" r:id="rId56"/>
    <p:sldId id="621" r:id="rId57"/>
    <p:sldId id="624" r:id="rId58"/>
    <p:sldId id="625" r:id="rId59"/>
    <p:sldId id="628" r:id="rId60"/>
    <p:sldId id="629" r:id="rId61"/>
    <p:sldId id="630" r:id="rId62"/>
    <p:sldId id="631" r:id="rId63"/>
    <p:sldId id="632" r:id="rId64"/>
    <p:sldId id="643" r:id="rId65"/>
    <p:sldId id="653" r:id="rId66"/>
    <p:sldId id="654" r:id="rId67"/>
    <p:sldId id="655" r:id="rId68"/>
    <p:sldId id="656" r:id="rId69"/>
    <p:sldId id="657" r:id="rId70"/>
    <p:sldId id="658" r:id="rId71"/>
    <p:sldId id="471" r:id="rId72"/>
    <p:sldId id="493" r:id="rId73"/>
    <p:sldId id="748" r:id="rId74"/>
    <p:sldId id="495" r:id="rId75"/>
    <p:sldId id="496" r:id="rId76"/>
    <p:sldId id="497" r:id="rId77"/>
    <p:sldId id="498" r:id="rId78"/>
    <p:sldId id="499" r:id="rId79"/>
    <p:sldId id="500" r:id="rId80"/>
    <p:sldId id="501" r:id="rId81"/>
    <p:sldId id="502" r:id="rId82"/>
    <p:sldId id="503" r:id="rId83"/>
    <p:sldId id="504" r:id="rId84"/>
    <p:sldId id="505" r:id="rId85"/>
    <p:sldId id="749" r:id="rId86"/>
    <p:sldId id="507" r:id="rId87"/>
    <p:sldId id="508" r:id="rId88"/>
    <p:sldId id="509" r:id="rId89"/>
    <p:sldId id="510" r:id="rId90"/>
    <p:sldId id="511" r:id="rId91"/>
    <p:sldId id="512" r:id="rId92"/>
    <p:sldId id="513" r:id="rId93"/>
    <p:sldId id="743" r:id="rId94"/>
    <p:sldId id="744" r:id="rId95"/>
    <p:sldId id="745" r:id="rId96"/>
    <p:sldId id="740" r:id="rId97"/>
    <p:sldId id="741" r:id="rId98"/>
    <p:sldId id="74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474"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D3032-B056-402A-8737-9DAEFF3C998C}"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06063-898A-425D-8C0B-C21109D74F20}" type="slidenum">
              <a:rPr lang="en-US" smtClean="0"/>
              <a:t>‹#›</a:t>
            </a:fld>
            <a:endParaRPr lang="en-US"/>
          </a:p>
        </p:txBody>
      </p:sp>
    </p:spTree>
    <p:extLst>
      <p:ext uri="{BB962C8B-B14F-4D97-AF65-F5344CB8AC3E}">
        <p14:creationId xmlns:p14="http://schemas.microsoft.com/office/powerpoint/2010/main" val="3960272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661243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392458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66248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4621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16450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74313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243276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77919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90767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a16="http://schemas.microsoft.com/office/drawing/2014/main" xmlns="" id="{D81A1D55-30E1-53BF-7EE2-263C357D06A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39743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6049A-108C-A7F8-574A-773705524D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C42CF16-01BC-097F-DE94-911A4CF491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324A79-C059-8B82-D575-A5345E6A29E7}"/>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5" name="Footer Placeholder 4">
            <a:extLst>
              <a:ext uri="{FF2B5EF4-FFF2-40B4-BE49-F238E27FC236}">
                <a16:creationId xmlns:a16="http://schemas.microsoft.com/office/drawing/2014/main" xmlns="" id="{F319ED26-0F8D-E9DF-94A8-81C7E2455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73AC38C-C8C8-B083-048F-F23941A4794E}"/>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4552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3E2713-CABF-7D15-F040-0BA9C95C9D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4E400C8-8D82-F1C4-6AB3-DD45BDFB21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1506C66-A627-C7D5-5A9A-30E98444FE60}"/>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5" name="Footer Placeholder 4">
            <a:extLst>
              <a:ext uri="{FF2B5EF4-FFF2-40B4-BE49-F238E27FC236}">
                <a16:creationId xmlns:a16="http://schemas.microsoft.com/office/drawing/2014/main" xmlns="" id="{7C729C55-9EA0-AE24-5DF0-6D751B487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BED5262-5FD1-33CD-9579-7715C92692C5}"/>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231160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D1717B6-846D-311B-3FC8-28DF503011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5DF1B53-15DF-16E4-F834-F70AFC572A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FB7B72B-25EE-FEB3-EF91-4B2842DF0BC1}"/>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5" name="Footer Placeholder 4">
            <a:extLst>
              <a:ext uri="{FF2B5EF4-FFF2-40B4-BE49-F238E27FC236}">
                <a16:creationId xmlns:a16="http://schemas.microsoft.com/office/drawing/2014/main" xmlns="" id="{4323A4B3-7AA6-C852-07D1-7CC473C31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695AA41-DEE3-40A3-A9F9-6333F2499E7D}"/>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1280413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7#Title and Content">
    <p:spTree>
      <p:nvGrpSpPr>
        <p:cNvPr id="1" name=""/>
        <p:cNvGrpSpPr/>
        <p:nvPr/>
      </p:nvGrpSpPr>
      <p:grpSpPr>
        <a:xfrm>
          <a:off x="0" y="0"/>
          <a:ext cx="0" cy="0"/>
          <a:chOff x="0" y="0"/>
          <a:chExt cx="0" cy="0"/>
        </a:xfrm>
      </p:grpSpPr>
      <p:sp>
        <p:nvSpPr>
          <p:cNvPr id="2" name="文本占位符 6">
            <a:extLst>
              <a:ext uri="{26562764-3D76-47E4-85C3-EFC6FF22A8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7E95C7-7623-4A32-B3CD-6619402F8855}"/>
              </a:ext>
            </a:extLst>
          </p:cNvPr>
          <p:cNvSpPr>
            <a:spLocks noGrp="1"/>
          </p:cNvSpPr>
          <p:nvPr>
            <p:ph type="body"/>
          </p:nvPr>
        </p:nvSpPr>
        <p:spPr>
          <a:xfrm>
            <a:off x="452438" y="1233487"/>
            <a:ext cx="11293476" cy="4679999"/>
          </a:xfrm>
        </p:spPr>
        <p:txBody>
          <a:bodyPr rtlCol="0"/>
          <a:lstStyle>
            <a:lvl1pPr lvl="0" algn="l">
              <a:defRPr lang="en-US" sz="2800" baseline="0" dirty="0">
                <a:latin typeface="Huawei Sans"/>
              </a:defRPr>
            </a:lvl1pPr>
          </a:lstStyle>
          <a:p>
            <a:r>
              <a:rPr lang="en-US" dirty="0"/>
              <a:t>Click here to edit</a:t>
            </a:r>
          </a:p>
        </p:txBody>
      </p:sp>
      <p:sp>
        <p:nvSpPr>
          <p:cNvPr id="3" name="标题 1">
            <a:extLst>
              <a:ext uri="{CE82B75C-3AF5-4E15-A0A2-15F734D932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F23918-60C5-45ED-BB8F-FA88221B318D}"/>
              </a:ext>
            </a:extLst>
          </p:cNvPr>
          <p:cNvSpPr>
            <a:spLocks noGrp="1"/>
          </p:cNvSpPr>
          <p:nvPr>
            <p:ph type="title" idx="1"/>
          </p:nvPr>
        </p:nvSpPr>
        <p:spPr>
          <a:xfrm>
            <a:off x="456360" y="292384"/>
            <a:ext cx="11292727" cy="868363"/>
          </a:xfrm>
          <a:noFill/>
          <a:ln w="9525">
            <a:noFill/>
            <a:miter lim="800000"/>
          </a:ln>
        </p:spPr>
        <p:txBody>
          <a:bodyPr vert="horz" wrap="square" lIns="80128" tIns="40064" rIns="80128" bIns="40064" numCol="1" rtlCol="0" anchor="ctr"/>
          <a:lstStyle>
            <a:lvl1pPr lvl="0">
              <a:defRPr lang="zh-CN" sz="3600" b="0" baseline="0" dirty="0">
                <a:solidFill>
                  <a:srgbClr val="C00000"/>
                </a:solidFill>
                <a:latin typeface="+mj-lt"/>
              </a:defRPr>
            </a:lvl1pPr>
          </a:lstStyle>
          <a:p>
            <a:pPr lvl="0">
              <a:spcAft>
                <a:spcPct val="0"/>
              </a:spcAft>
            </a:pPr>
            <a:r>
              <a:rPr lang="en-US" dirty="0"/>
              <a:t>Title</a:t>
            </a:r>
          </a:p>
        </p:txBody>
      </p:sp>
    </p:spTree>
    <p:extLst>
      <p:ext uri="{BB962C8B-B14F-4D97-AF65-F5344CB8AC3E}">
        <p14:creationId xmlns:p14="http://schemas.microsoft.com/office/powerpoint/2010/main" val="619979532"/>
      </p:ext>
      <p:ext uri="{7040B529-9209-4138-91B5-E589E34A0FF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Title Only">
    <p:spTree>
      <p:nvGrpSpPr>
        <p:cNvPr id="1" name=""/>
        <p:cNvGrpSpPr/>
        <p:nvPr/>
      </p:nvGrpSpPr>
      <p:grpSpPr>
        <a:xfrm>
          <a:off x="0" y="0"/>
          <a:ext cx="0" cy="0"/>
          <a:chOff x="0" y="0"/>
          <a:chExt cx="0" cy="0"/>
        </a:xfrm>
      </p:grpSpPr>
      <p:sp>
        <p:nvSpPr>
          <p:cNvPr id="2" name="标题 1">
            <a:extLst>
              <a:ext uri="{8710C222-A9C9-4097-8549-9189B39EE8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9730BF-02EB-423F-BF17-3D09AE869FB2}"/>
              </a:ext>
            </a:extLst>
          </p:cNvPr>
          <p:cNvSpPr>
            <a:spLocks noGrp="1"/>
          </p:cNvSpPr>
          <p:nvPr>
            <p:ph type="title" idx="10"/>
          </p:nvPr>
        </p:nvSpPr>
        <p:spPr>
          <a:xfrm>
            <a:off x="455088" y="292384"/>
            <a:ext cx="11294000" cy="868363"/>
          </a:xfrm>
          <a:noFill/>
          <a:ln w="9525">
            <a:noFill/>
            <a:miter lim="800000"/>
          </a:ln>
        </p:spPr>
        <p:txBody>
          <a:bodyPr vert="horz" wrap="square" lIns="80128" tIns="40064" rIns="80128" bIns="40064" numCol="1" rtlCol="0" anchor="ctr"/>
          <a:lstStyle>
            <a:lvl1pPr lvl="0">
              <a:defRPr lang="zh-CN" sz="3600" b="0" baseline="0" dirty="0">
                <a:solidFill>
                  <a:srgbClr val="C00000"/>
                </a:solidFill>
                <a:latin typeface="+mj-lt"/>
              </a:defRPr>
            </a:lvl1pPr>
          </a:lstStyle>
          <a:p>
            <a:pPr lvl="0">
              <a:spcAft>
                <a:spcPct val="0"/>
              </a:spcAft>
            </a:pPr>
            <a:r>
              <a:rPr lang="en-US" dirty="0"/>
              <a:t>Title</a:t>
            </a:r>
          </a:p>
        </p:txBody>
      </p:sp>
    </p:spTree>
    <p:extLst>
      <p:ext uri="{BB962C8B-B14F-4D97-AF65-F5344CB8AC3E}">
        <p14:creationId xmlns:p14="http://schemas.microsoft.com/office/powerpoint/2010/main" val="2766922322"/>
      </p:ext>
      <p:ext uri="{F2AD5015-C46D-48BE-8343-99D20B7C6FF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B972A2-23F3-89C0-0C17-8664F7BF8D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865949B-68CA-9ED6-CB8C-8E8245AA6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E70D300-CC8D-99E1-EA5F-E87550B25A09}"/>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5" name="Footer Placeholder 4">
            <a:extLst>
              <a:ext uri="{FF2B5EF4-FFF2-40B4-BE49-F238E27FC236}">
                <a16:creationId xmlns:a16="http://schemas.microsoft.com/office/drawing/2014/main" xmlns="" id="{36E1824B-81BA-4D63-032D-BA57DAFC1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EDEF41B-E697-E439-2A1F-F24AB0C0FB9A}"/>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337952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6045C4-467E-5BC4-4950-AF17BA6E40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FEEEE5B-9114-6546-B900-B7540E63D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C263912-CC9A-EDB6-89FC-4F26568B3B2A}"/>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5" name="Footer Placeholder 4">
            <a:extLst>
              <a:ext uri="{FF2B5EF4-FFF2-40B4-BE49-F238E27FC236}">
                <a16:creationId xmlns:a16="http://schemas.microsoft.com/office/drawing/2014/main" xmlns="" id="{3B6B64E7-133B-5A19-C962-46AAD673E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C541D40-516A-AC4C-812C-DDFAEECFF10D}"/>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177223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2278D5-D67E-AA8A-701E-A81650673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3371171-BFA5-0BEB-033C-D3AD792507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3A4B728-C943-69D7-4DE8-9768E5DC2E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41FE28F-B172-130D-D4F3-8EBE1DE8FB59}"/>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6" name="Footer Placeholder 5">
            <a:extLst>
              <a:ext uri="{FF2B5EF4-FFF2-40B4-BE49-F238E27FC236}">
                <a16:creationId xmlns:a16="http://schemas.microsoft.com/office/drawing/2014/main" xmlns="" id="{6436C9FE-B32A-ED4B-0028-B9D0CFA90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94DB293-7235-DBFF-F1DB-7254675D7ABF}"/>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3192342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41A6F5-21E1-B444-3B04-70E230CC82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7D7EC1E-EFFD-9035-8D02-90390EB39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2F56E49-0667-0DED-85DA-81507EF907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EACEA50-FDD7-936B-9146-246EC6772A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8BB4074-B9A0-0C3B-E8AD-C64520F88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39F91F3-5C3A-CDEF-0014-F9ED530D95C0}"/>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8" name="Footer Placeholder 7">
            <a:extLst>
              <a:ext uri="{FF2B5EF4-FFF2-40B4-BE49-F238E27FC236}">
                <a16:creationId xmlns:a16="http://schemas.microsoft.com/office/drawing/2014/main" xmlns="" id="{92B6880E-068F-23A9-DF6F-9DC794250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F4BA8A8-68E2-2CFB-F941-1B9D3E3ADCF4}"/>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1056505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5AC02F-4EDA-E980-6C02-4D6010669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EA34B48-D296-B131-F274-38BBFB86779D}"/>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4" name="Footer Placeholder 3">
            <a:extLst>
              <a:ext uri="{FF2B5EF4-FFF2-40B4-BE49-F238E27FC236}">
                <a16:creationId xmlns:a16="http://schemas.microsoft.com/office/drawing/2014/main" xmlns="" id="{2A45FF0F-8E81-673B-F1B8-99D4224724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E37447D-EA54-0848-4D7B-DF18BB8284B3}"/>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2360158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2F0090C-85FC-B828-00BF-9EB7414FCF69}"/>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3" name="Footer Placeholder 2">
            <a:extLst>
              <a:ext uri="{FF2B5EF4-FFF2-40B4-BE49-F238E27FC236}">
                <a16:creationId xmlns:a16="http://schemas.microsoft.com/office/drawing/2014/main" xmlns="" id="{0557A3EE-3509-A73D-D685-1A653388D8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4D040D2-1696-1998-F824-FE56623F60C9}"/>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328725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43646-76D8-2643-1CC9-74D30857A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01B2B8D-7049-CA8C-CBE6-63BA5C532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E0F37B1-9199-97A5-FF1B-DB2FA37EE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22E1F11-8B71-045F-2DDC-9A9E734CA4DE}"/>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6" name="Footer Placeholder 5">
            <a:extLst>
              <a:ext uri="{FF2B5EF4-FFF2-40B4-BE49-F238E27FC236}">
                <a16:creationId xmlns:a16="http://schemas.microsoft.com/office/drawing/2014/main" xmlns="" id="{92BDDB71-4E31-3081-E53C-4BD03AEF2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9B92D9E-AB1F-0440-D2DB-80C12CF625B4}"/>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254511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5687F2-37C7-C7EF-9210-ACE17D552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E9BA9A2-0FFB-CB0C-8DD4-292A54156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5E2618A1-A87C-828F-C62D-884389D6D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0A2E94A-3737-4A04-7B4B-1E6F8B275458}"/>
              </a:ext>
            </a:extLst>
          </p:cNvPr>
          <p:cNvSpPr>
            <a:spLocks noGrp="1"/>
          </p:cNvSpPr>
          <p:nvPr>
            <p:ph type="dt" sz="half" idx="10"/>
          </p:nvPr>
        </p:nvSpPr>
        <p:spPr/>
        <p:txBody>
          <a:bodyPr/>
          <a:lstStyle/>
          <a:p>
            <a:fld id="{E3DCE98A-E6C6-4097-8DE7-E811981E4825}" type="datetimeFigureOut">
              <a:rPr lang="en-US" smtClean="0"/>
              <a:t>12/9/2024</a:t>
            </a:fld>
            <a:endParaRPr lang="en-US"/>
          </a:p>
        </p:txBody>
      </p:sp>
      <p:sp>
        <p:nvSpPr>
          <p:cNvPr id="6" name="Footer Placeholder 5">
            <a:extLst>
              <a:ext uri="{FF2B5EF4-FFF2-40B4-BE49-F238E27FC236}">
                <a16:creationId xmlns:a16="http://schemas.microsoft.com/office/drawing/2014/main" xmlns="" id="{E99D9AC3-A8A6-4F77-0BE5-9769DC4242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F7C11FE-7A19-45D1-E23C-6F7192F69691}"/>
              </a:ext>
            </a:extLst>
          </p:cNvPr>
          <p:cNvSpPr>
            <a:spLocks noGrp="1"/>
          </p:cNvSpPr>
          <p:nvPr>
            <p:ph type="sldNum" sz="quarter" idx="12"/>
          </p:nvPr>
        </p:nvSpPr>
        <p:spPr/>
        <p:txBody>
          <a:bodyPr/>
          <a:lstStyle/>
          <a:p>
            <a:fld id="{5718484F-22DA-4263-B15C-D8816197FA9A}" type="slidenum">
              <a:rPr lang="en-US" smtClean="0"/>
              <a:t>‹#›</a:t>
            </a:fld>
            <a:endParaRPr lang="en-US"/>
          </a:p>
        </p:txBody>
      </p:sp>
    </p:spTree>
    <p:extLst>
      <p:ext uri="{BB962C8B-B14F-4D97-AF65-F5344CB8AC3E}">
        <p14:creationId xmlns:p14="http://schemas.microsoft.com/office/powerpoint/2010/main" val="44669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2D363A9-6C5D-4BE2-0836-43AA4A675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9524D34-1556-C4B7-B3CC-4FA211460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AE48A2-3E3D-4048-9DD9-92FC0E69D1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CE98A-E6C6-4097-8DE7-E811981E4825}" type="datetimeFigureOut">
              <a:rPr lang="en-US" smtClean="0"/>
              <a:t>12/9/2024</a:t>
            </a:fld>
            <a:endParaRPr lang="en-US"/>
          </a:p>
        </p:txBody>
      </p:sp>
      <p:sp>
        <p:nvSpPr>
          <p:cNvPr id="5" name="Footer Placeholder 4">
            <a:extLst>
              <a:ext uri="{FF2B5EF4-FFF2-40B4-BE49-F238E27FC236}">
                <a16:creationId xmlns:a16="http://schemas.microsoft.com/office/drawing/2014/main" xmlns="" id="{F7C54580-0C10-CC04-528B-8A90A9CFE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263F746-27F1-E3A8-FD24-90C1BA739D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18484F-22DA-4263-B15C-D8816197FA9A}" type="slidenum">
              <a:rPr lang="en-US" smtClean="0"/>
              <a:t>‹#›</a:t>
            </a:fld>
            <a:endParaRPr lang="en-US"/>
          </a:p>
        </p:txBody>
      </p:sp>
    </p:spTree>
    <p:extLst>
      <p:ext uri="{BB962C8B-B14F-4D97-AF65-F5344CB8AC3E}">
        <p14:creationId xmlns:p14="http://schemas.microsoft.com/office/powerpoint/2010/main" val="44041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21.wdp"/><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8.png"/><Relationship Id="rId1" Type="http://schemas.openxmlformats.org/officeDocument/2006/relationships/slideLayout" Target="../slideLayouts/slideLayout1.xml"/><Relationship Id="rId5" Type="http://schemas.microsoft.com/office/2007/relationships/hdphoto" Target="../media/hdphoto23.wdp"/><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8.wdp"/></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9.wdp"/></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40.wdp"/></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42.wdp"/><Relationship Id="rId5" Type="http://schemas.openxmlformats.org/officeDocument/2006/relationships/image" Target="../media/image77.png"/><Relationship Id="rId4" Type="http://schemas.microsoft.com/office/2007/relationships/hdphoto" Target="../media/hdphoto41.wdp"/></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43.wdp"/></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become a Chief Information Security Officer (CISO)">
            <a:extLst>
              <a:ext uri="{FF2B5EF4-FFF2-40B4-BE49-F238E27FC236}">
                <a16:creationId xmlns:a16="http://schemas.microsoft.com/office/drawing/2014/main" xmlns="" id="{D9F65E74-6F1E-B572-8D6E-6B7D4F9B0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139" r="9087" b="793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xmlns="" id="{F51B8872-2CEC-8609-EA84-E3E4E1689F56}"/>
              </a:ext>
            </a:extLst>
          </p:cNvPr>
          <p:cNvSpPr>
            <a:spLocks noGrp="1"/>
          </p:cNvSpPr>
          <p:nvPr>
            <p:ph type="ctrTitle"/>
          </p:nvPr>
        </p:nvSpPr>
        <p:spPr>
          <a:xfrm>
            <a:off x="477981" y="1122363"/>
            <a:ext cx="4023360" cy="3204134"/>
          </a:xfrm>
        </p:spPr>
        <p:txBody>
          <a:bodyPr anchor="b">
            <a:normAutofit/>
          </a:bodyPr>
          <a:lstStyle/>
          <a:p>
            <a:pPr algn="l"/>
            <a:r>
              <a:rPr lang="en-US" sz="4800" b="1">
                <a:solidFill>
                  <a:schemeClr val="bg1"/>
                </a:solidFill>
              </a:rPr>
              <a:t>Information &amp; Data Security Basics</a:t>
            </a:r>
          </a:p>
        </p:txBody>
      </p:sp>
      <p:sp>
        <p:nvSpPr>
          <p:cNvPr id="5" name="Subtitle 4">
            <a:extLst>
              <a:ext uri="{FF2B5EF4-FFF2-40B4-BE49-F238E27FC236}">
                <a16:creationId xmlns:a16="http://schemas.microsoft.com/office/drawing/2014/main" xmlns="" id="{11214066-B045-1BBC-BDA9-BCE012E8D208}"/>
              </a:ext>
            </a:extLst>
          </p:cNvPr>
          <p:cNvSpPr>
            <a:spLocks noGrp="1"/>
          </p:cNvSpPr>
          <p:nvPr>
            <p:ph type="subTitle" idx="1"/>
          </p:nvPr>
        </p:nvSpPr>
        <p:spPr>
          <a:xfrm>
            <a:off x="477980" y="4872922"/>
            <a:ext cx="4023359" cy="1208141"/>
          </a:xfrm>
        </p:spPr>
        <p:txBody>
          <a:bodyPr>
            <a:normAutofit/>
          </a:bodyPr>
          <a:lstStyle/>
          <a:p>
            <a:pPr algn="l"/>
            <a:endParaRPr lang="en-US" sz="2000">
              <a:solidFill>
                <a:schemeClr val="bg1"/>
              </a:solidFill>
            </a:endParaRPr>
          </a:p>
        </p:txBody>
      </p:sp>
      <p:sp>
        <p:nvSpPr>
          <p:cNvPr id="1035" name="Rectangle 103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55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6D224F46-D597-4BA8-B956-6A66863CF2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535585-4489-465C-9572-A96E2AFEC4EB}"/>
              </a:ext>
            </a:extLst>
          </p:cNvPr>
          <p:cNvSpPr>
            <a:spLocks noGrp="1"/>
          </p:cNvSpPr>
          <p:nvPr>
            <p:ph/>
          </p:nvPr>
        </p:nvSpPr>
        <p:spPr>
          <a:xfrm>
            <a:off x="301856" y="32994"/>
            <a:ext cx="10363200" cy="1143000"/>
          </a:xfrm>
          <a:prstGeom prst="rect">
            <a:avLst/>
          </a:prstGeom>
          <a:noFill/>
          <a:ln>
            <a:noFill/>
          </a:ln>
        </p:spPr>
        <p:txBody>
          <a:bodyPr vert="horz" wrap="square" lIns="91440" tIns="45720" rIns="91440" bIns="45720" rtlCol="0" anchor="ctr">
            <a:normAutofit/>
          </a:bodyPr>
          <a:lstStyle/>
          <a:p>
            <a:pPr marL="0" lvl="0" indent="0" algn="l">
              <a:lnSpc>
                <a:spcPct val="100000"/>
              </a:lnSpc>
              <a:buNone/>
              <a:defRPr lang="en-US" dirty="0"/>
            </a:pPr>
            <a:r>
              <a:rPr lang="en-US" sz="3600" b="0" dirty="0" err="1">
                <a:solidFill>
                  <a:srgbClr val="C00000"/>
                </a:solidFill>
                <a:latin typeface="Huawei Sans"/>
              </a:rPr>
              <a:t>Wireshark</a:t>
            </a:r>
            <a:r>
              <a:rPr lang="en-US" sz="3600" b="0" dirty="0">
                <a:solidFill>
                  <a:srgbClr val="C00000"/>
                </a:solidFill>
                <a:latin typeface="Huawei Sans"/>
              </a:rPr>
              <a:t> Packet Analysis</a:t>
            </a:r>
          </a:p>
        </p:txBody>
      </p:sp>
      <p:pic>
        <p:nvPicPr>
          <p:cNvPr id="4" name="Picture 3">
            <a:extLst>
              <a:ext uri="{4BE20C13-FC06-44D4-9DF2-4A9806E823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37FC96-A0ED-443F-9F03-58DEFEB11F8D}"/>
              </a:ext>
            </a:extLst>
          </p:cNvPr>
          <p:cNvPicPr>
            <a:picLocks noGrp="1" noChangeAspect="1"/>
          </p:cNvPicPr>
          <p:nvPr/>
        </p:nvPicPr>
        <p:blipFill>
          <a:blip r:embed="rId2"/>
          <a:stretch>
            <a:fillRect/>
          </a:stretch>
        </p:blipFill>
        <p:spPr>
          <a:xfrm>
            <a:off x="1793910" y="1175994"/>
            <a:ext cx="8604180" cy="4772320"/>
          </a:xfrm>
          <a:prstGeom prst="rect">
            <a:avLst/>
          </a:prstGeom>
          <a:noFill/>
          <a:ln>
            <a:noFill/>
          </a:ln>
        </p:spPr>
      </p:pic>
    </p:spTree>
    <p:extLst>
      <p:ext uri="{427E8D14-F12C-4AC2-AFFB-EF6BB96DBDC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24"/>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CBE38F4E-4042-4863-A1C7-DA99737BBB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C96545-564A-4A6F-8306-5961DC5DC9ED}"/>
              </a:ext>
            </a:extLst>
          </p:cNvPr>
          <p:cNvSpPr>
            <a:spLocks noGrp="1"/>
          </p:cNvSpPr>
          <p:nvPr>
            <p:ph/>
          </p:nvPr>
        </p:nvSpPr>
        <p:spPr>
          <a:xfrm>
            <a:off x="337194" y="315106"/>
            <a:ext cx="10363200" cy="1143000"/>
          </a:xfrm>
          <a:prstGeom prst="rect">
            <a:avLst/>
          </a:prstGeom>
          <a:noFill/>
          <a:ln>
            <a:noFill/>
          </a:ln>
        </p:spPr>
        <p:txBody>
          <a:bodyPr vert="horz" wrap="square" lIns="91440" tIns="45720" rIns="91440" bIns="45720" rtlCol="0" anchor="ctr">
            <a:normAutofit/>
          </a:bodyPr>
          <a:lstStyle/>
          <a:p>
            <a:pPr marL="0" lvl="0" indent="0" algn="l">
              <a:lnSpc>
                <a:spcPct val="100000"/>
              </a:lnSpc>
              <a:buNone/>
              <a:defRPr lang="en-US" dirty="0"/>
            </a:pPr>
            <a:r>
              <a:rPr lang="en-US" sz="3600" b="0" dirty="0">
                <a:solidFill>
                  <a:srgbClr val="C00000"/>
                </a:solidFill>
                <a:latin typeface="Huawei Sans"/>
              </a:rPr>
              <a:t>Online Crypto Tool : </a:t>
            </a:r>
            <a:r>
              <a:rPr lang="en-US" sz="3600" b="0" dirty="0" err="1">
                <a:solidFill>
                  <a:srgbClr val="C00000"/>
                </a:solidFill>
                <a:latin typeface="Huawei Sans"/>
              </a:rPr>
              <a:t>Cryptii</a:t>
            </a:r>
          </a:p>
        </p:txBody>
      </p:sp>
      <p:pic>
        <p:nvPicPr>
          <p:cNvPr id="4" name="Picture 3">
            <a:extLst>
              <a:ext uri="{E9921528-AD28-4CC4-9415-CC58E38154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F1355F-F549-4EC9-9D41-A4C47E78468C}"/>
              </a:ext>
            </a:extLst>
          </p:cNvPr>
          <p:cNvPicPr>
            <a:picLocks noChangeAspect="1"/>
          </p:cNvPicPr>
          <p:nvPr/>
        </p:nvPicPr>
        <p:blipFill>
          <a:blip r:embed="rId2"/>
          <a:srcRect t="20740"/>
          <a:stretch>
            <a:fillRect/>
          </a:stretch>
        </p:blipFill>
        <p:spPr>
          <a:xfrm>
            <a:off x="0" y="2165808"/>
            <a:ext cx="12192000" cy="3421710"/>
          </a:xfrm>
          <a:prstGeom prst="rect">
            <a:avLst/>
          </a:prstGeom>
          <a:noFill/>
        </p:spPr>
      </p:pic>
    </p:spTree>
    <p:extLst>
      <p:ext uri="{0C992B9E-33B6-4974-8354-0C6CDA3183E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26"/>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8B6B5056-6D8A-4A5C-A431-F3E4FAE1CF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AEAD89-E5E6-45B3-B9D5-D4C4F32873CA}"/>
              </a:ext>
            </a:extLst>
          </p:cNvPr>
          <p:cNvSpPr>
            <a:spLocks noGrp="1"/>
          </p:cNvSpPr>
          <p:nvPr>
            <p:ph/>
          </p:nvPr>
        </p:nvSpPr>
        <p:spPr>
          <a:xfrm>
            <a:off x="266519" y="127339"/>
            <a:ext cx="10363200" cy="1143000"/>
          </a:xfrm>
          <a:prstGeom prst="rect">
            <a:avLst/>
          </a:prstGeom>
          <a:noFill/>
          <a:ln>
            <a:noFill/>
          </a:ln>
        </p:spPr>
        <p:txBody>
          <a:bodyPr vert="horz" wrap="square" lIns="91440" tIns="45720" rIns="91440" bIns="45720" rtlCol="0" anchor="ctr">
            <a:normAutofit/>
          </a:bodyPr>
          <a:lstStyle/>
          <a:p>
            <a:pPr marL="0" lvl="0" indent="0" algn="l">
              <a:lnSpc>
                <a:spcPct val="100000"/>
              </a:lnSpc>
              <a:buNone/>
              <a:defRPr lang="en-US" dirty="0"/>
            </a:pPr>
            <a:r>
              <a:rPr lang="en-US" sz="3600" b="0" dirty="0">
                <a:solidFill>
                  <a:srgbClr val="CC0000"/>
                </a:solidFill>
                <a:latin typeface="Huawei Sans"/>
              </a:rPr>
              <a:t>Hashing</a:t>
            </a:r>
          </a:p>
        </p:txBody>
      </p:sp>
      <p:sp>
        <p:nvSpPr>
          <p:cNvPr id="3" name=" 2">
            <a:extLst>
              <a:ext uri="{5255A596-1AC4-42D4-B4B7-BD6DBA6496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99E0C1-DCD1-4620-9026-7ACC45A8BE86}"/>
              </a:ext>
            </a:extLst>
          </p:cNvPr>
          <p:cNvSpPr>
            <a:spLocks noGrp="1"/>
          </p:cNvSpPr>
          <p:nvPr>
            <p:ph/>
          </p:nvPr>
        </p:nvSpPr>
        <p:spPr>
          <a:xfrm>
            <a:off x="796604" y="1138751"/>
            <a:ext cx="10363200" cy="4578286"/>
          </a:xfrm>
          <a:prstGeom prst="rect">
            <a:avLst/>
          </a:prstGeom>
          <a:noFill/>
          <a:ln>
            <a:noFill/>
          </a:ln>
        </p:spPr>
        <p:txBody>
          <a:bodyPr vert="horz" wrap="square" lIns="91440" tIns="45720" rIns="91440" bIns="45720" rtlCol="0" anchor="t">
            <a:normAutofit/>
          </a:bodyPr>
          <a:lstStyle/>
          <a:p>
            <a:pPr marL="342900" lvl="0" indent="-342900" algn="l">
              <a:lnSpc>
                <a:spcPct val="100000"/>
              </a:lnSpc>
              <a:spcBef>
                <a:spcPct val="20000"/>
              </a:spcBef>
              <a:buClr>
                <a:srgbClr val="000000"/>
              </a:buClr>
              <a:buSzPct val="100000"/>
              <a:buFont typeface="Times New Roman"/>
              <a:buChar char="•"/>
              <a:defRPr lang="en-US" dirty="0"/>
            </a:pPr>
            <a:r>
              <a:rPr lang="en-US" sz="2800" b="0" dirty="0">
                <a:solidFill>
                  <a:srgbClr val="000000"/>
                </a:solidFill>
                <a:latin typeface="Huawei Sans"/>
              </a:rPr>
              <a:t>Hashing is the process of transforming any given key or a string of characters into another value.</a:t>
            </a:r>
          </a:p>
          <a:p>
            <a:pPr marL="342900" lvl="0" indent="-342900" algn="l">
              <a:lnSpc>
                <a:spcPct val="100000"/>
              </a:lnSpc>
              <a:spcBef>
                <a:spcPct val="20000"/>
              </a:spcBef>
              <a:buClr>
                <a:srgbClr val="000000"/>
              </a:buClr>
              <a:buSzPct val="100000"/>
              <a:buFont typeface="Times New Roman"/>
              <a:buChar char="•"/>
              <a:defRPr lang="en-US" dirty="0"/>
            </a:pPr>
            <a:r>
              <a:rPr lang="en-US" sz="2800" b="0" dirty="0">
                <a:solidFill>
                  <a:srgbClr val="000000"/>
                </a:solidFill>
                <a:latin typeface="Huawei Sans"/>
              </a:rPr>
              <a:t>A hash function is used to generate the new value according to a mathematical algorithm. </a:t>
            </a:r>
          </a:p>
          <a:p>
            <a:pPr marL="342900" lvl="0" indent="-342900" algn="l">
              <a:lnSpc>
                <a:spcPct val="100000"/>
              </a:lnSpc>
              <a:spcBef>
                <a:spcPct val="20000"/>
              </a:spcBef>
              <a:buClr>
                <a:srgbClr val="000000"/>
              </a:buClr>
              <a:buSzPct val="100000"/>
              <a:buFont typeface="Times New Roman"/>
              <a:buChar char="•"/>
              <a:defRPr lang="en-US" dirty="0"/>
            </a:pPr>
            <a:r>
              <a:rPr lang="en-US" sz="2800" b="0" dirty="0">
                <a:solidFill>
                  <a:srgbClr val="000000"/>
                </a:solidFill>
                <a:latin typeface="Huawei Sans"/>
              </a:rPr>
              <a:t>The result of a hash function is known as a hash value or simply, a hash.</a:t>
            </a:r>
          </a:p>
          <a:p>
            <a:pPr marL="342900" lvl="0" indent="-342900" algn="l">
              <a:lnSpc>
                <a:spcPct val="100000"/>
              </a:lnSpc>
              <a:spcBef>
                <a:spcPct val="20000"/>
              </a:spcBef>
              <a:buClr>
                <a:srgbClr val="000000"/>
              </a:buClr>
              <a:buSzPct val="100000"/>
              <a:buFont typeface="Times New Roman"/>
              <a:buChar char="•"/>
              <a:defRPr lang="en-US" dirty="0"/>
            </a:pPr>
            <a:endParaRPr lang="en-US" sz="2000" dirty="0">
              <a:solidFill>
                <a:srgbClr val="000000"/>
              </a:solidFill>
              <a:latin typeface="Times New Roman"/>
            </a:endParaRPr>
          </a:p>
        </p:txBody>
      </p:sp>
      <p:pic>
        <p:nvPicPr>
          <p:cNvPr id="4" name="Picture 3">
            <a:extLst>
              <a:ext uri="{EF366245-E1CF-4920-AA1A-CB131BEA41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0FC801-919D-4630-9838-A9AD6656F583}"/>
              </a:ext>
            </a:extLst>
          </p:cNvPr>
          <p:cNvPicPr>
            <a:picLocks noGrp="1" noChangeAspect="1"/>
          </p:cNvPicPr>
          <p:nvPr/>
        </p:nvPicPr>
        <p:blipFill>
          <a:blip r:embed="rId2"/>
          <a:stretch>
            <a:fillRect/>
          </a:stretch>
        </p:blipFill>
        <p:spPr>
          <a:xfrm>
            <a:off x="3839175" y="3792474"/>
            <a:ext cx="7505700" cy="2476500"/>
          </a:xfrm>
          <a:prstGeom prst="rect">
            <a:avLst/>
          </a:prstGeom>
          <a:noFill/>
          <a:ln>
            <a:noFill/>
          </a:ln>
        </p:spPr>
      </p:pic>
    </p:spTree>
    <p:extLst>
      <p:ext uri="{627039B4-4F51-46E3-A504-ACED3C6988F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29"/>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5DAFB310-127C-4895-B24D-499C5009D0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77399F-C812-4D9D-9636-55937B5D5EC1}"/>
              </a:ext>
            </a:extLst>
          </p:cNvPr>
          <p:cNvSpPr>
            <a:spLocks noGrp="1"/>
          </p:cNvSpPr>
          <p:nvPr>
            <p:ph/>
          </p:nvPr>
        </p:nvSpPr>
        <p:spPr>
          <a:xfrm>
            <a:off x="348967" y="0"/>
            <a:ext cx="10363200" cy="1143000"/>
          </a:xfrm>
          <a:prstGeom prst="rect">
            <a:avLst/>
          </a:prstGeom>
          <a:noFill/>
          <a:ln>
            <a:noFill/>
          </a:ln>
        </p:spPr>
        <p:txBody>
          <a:bodyPr vert="horz" wrap="square" lIns="91440" tIns="45720" rIns="91440" bIns="45720" rtlCol="0" anchor="ctr">
            <a:noAutofit/>
          </a:bodyPr>
          <a:lstStyle/>
          <a:p>
            <a:pPr marL="0" lvl="0" indent="0" algn="ctr">
              <a:lnSpc>
                <a:spcPct val="100000"/>
              </a:lnSpc>
              <a:buNone/>
              <a:defRPr lang="en-US" dirty="0"/>
            </a:pPr>
            <a:endParaRPr/>
          </a:p>
          <a:p>
            <a:pPr marL="0" lvl="0" indent="0" algn="l">
              <a:lnSpc>
                <a:spcPct val="100000"/>
              </a:lnSpc>
              <a:buNone/>
              <a:defRPr lang="en-US" dirty="0"/>
            </a:pPr>
            <a:r>
              <a:rPr lang="en-US" sz="3600" b="0" dirty="0">
                <a:solidFill>
                  <a:srgbClr val="C00000"/>
                </a:solidFill>
                <a:latin typeface="Huawei Sans"/>
              </a:rPr>
              <a:t>Purpose of Hashing</a:t>
            </a:r>
          </a:p>
        </p:txBody>
      </p:sp>
      <p:sp>
        <p:nvSpPr>
          <p:cNvPr id="3" name=" 2">
            <a:extLst>
              <a:ext uri="{09E2FC57-6707-4A5F-8432-1AD932A937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A93034-583D-4B35-911B-226FA79605C0}"/>
              </a:ext>
            </a:extLst>
          </p:cNvPr>
          <p:cNvSpPr>
            <a:spLocks noGrp="1"/>
          </p:cNvSpPr>
          <p:nvPr>
            <p:ph/>
          </p:nvPr>
        </p:nvSpPr>
        <p:spPr>
          <a:xfrm>
            <a:off x="914400" y="1674923"/>
            <a:ext cx="10363200" cy="4114800"/>
          </a:xfrm>
          <a:prstGeom prst="rect">
            <a:avLst/>
          </a:prstGeom>
          <a:noFill/>
          <a:ln>
            <a:noFill/>
          </a:ln>
        </p:spPr>
        <p:txBody>
          <a:bodyPr vert="horz" wrap="square" lIns="91440" tIns="45720" rIns="91440" bIns="45720" rtlCol="0" anchor="t">
            <a:normAutofit/>
          </a:bodyPr>
          <a:lstStyle/>
          <a:p>
            <a:pPr marL="0" lvl="0" indent="0" algn="l">
              <a:lnSpc>
                <a:spcPct val="100000"/>
              </a:lnSpc>
              <a:spcBef>
                <a:spcPct val="20000"/>
              </a:spcBef>
              <a:buNone/>
              <a:defRPr lang="en-US" dirty="0"/>
            </a:pPr>
            <a:r>
              <a:rPr lang="en-US" sz="2800" b="0" dirty="0">
                <a:solidFill>
                  <a:srgbClr val="000000"/>
                </a:solidFill>
                <a:latin typeface="Huawei Sans"/>
              </a:rPr>
              <a:t>The purpose of hashing is:</a:t>
            </a:r>
          </a:p>
          <a:p>
            <a:pPr marL="742950" lvl="2" indent="-342900" algn="l">
              <a:lnSpc>
                <a:spcPct val="100000"/>
              </a:lnSpc>
              <a:spcBef>
                <a:spcPct val="20000"/>
              </a:spcBef>
              <a:buClr>
                <a:srgbClr val="000000"/>
              </a:buClr>
              <a:buSzPct val="100000"/>
              <a:buFont typeface="Times New Roman"/>
              <a:buChar char="•"/>
              <a:defRPr lang="en-US" dirty="0"/>
            </a:pPr>
            <a:r>
              <a:rPr lang="en-US" sz="2800" b="0" dirty="0">
                <a:solidFill>
                  <a:srgbClr val="000000"/>
                </a:solidFill>
                <a:latin typeface="Huawei Sans"/>
              </a:rPr>
              <a:t>To verify data integrity</a:t>
            </a:r>
          </a:p>
          <a:p>
            <a:pPr marL="742950" lvl="2" indent="-342900" algn="l">
              <a:lnSpc>
                <a:spcPct val="100000"/>
              </a:lnSpc>
              <a:spcBef>
                <a:spcPct val="20000"/>
              </a:spcBef>
              <a:buClr>
                <a:srgbClr val="000000"/>
              </a:buClr>
              <a:buSzPct val="100000"/>
              <a:buFont typeface="Times New Roman"/>
              <a:buChar char="•"/>
              <a:defRPr lang="en-US" dirty="0"/>
            </a:pPr>
            <a:r>
              <a:rPr lang="en-US" sz="2800" b="0" dirty="0">
                <a:solidFill>
                  <a:srgbClr val="000000"/>
                </a:solidFill>
                <a:latin typeface="Huawei Sans"/>
              </a:rPr>
              <a:t>Authentication</a:t>
            </a:r>
          </a:p>
          <a:p>
            <a:pPr marL="742950" lvl="2" indent="-342900" algn="l">
              <a:lnSpc>
                <a:spcPct val="100000"/>
              </a:lnSpc>
              <a:spcBef>
                <a:spcPct val="20000"/>
              </a:spcBef>
              <a:buClr>
                <a:srgbClr val="000000"/>
              </a:buClr>
              <a:buSzPct val="100000"/>
              <a:buFont typeface="Times New Roman"/>
              <a:buChar char="•"/>
              <a:defRPr lang="en-US" dirty="0"/>
            </a:pPr>
            <a:r>
              <a:rPr lang="en-US" sz="2800" b="0" dirty="0">
                <a:solidFill>
                  <a:srgbClr val="000000"/>
                </a:solidFill>
                <a:latin typeface="Huawei Sans"/>
              </a:rPr>
              <a:t>To store sensitive data</a:t>
            </a:r>
          </a:p>
          <a:p>
            <a:pPr marL="52387" lvl="0" indent="-52387" algn="l">
              <a:lnSpc>
                <a:spcPct val="100000"/>
              </a:lnSpc>
              <a:spcBef>
                <a:spcPct val="20000"/>
              </a:spcBef>
              <a:buClr>
                <a:srgbClr val="000000"/>
              </a:buClr>
              <a:buSzPct val="100000"/>
              <a:buFont typeface="Times New Roman"/>
              <a:buChar char="•"/>
              <a:defRPr lang="en-US" dirty="0"/>
            </a:pPr>
            <a:endParaRPr lang="en-US" sz="2000" dirty="0">
              <a:solidFill>
                <a:srgbClr val="000000"/>
              </a:solidFill>
              <a:latin typeface="Times New Roman"/>
            </a:endParaRPr>
          </a:p>
        </p:txBody>
      </p:sp>
    </p:spTree>
    <p:extLst>
      <p:ext uri="{F2CBA5F5-3C65-4603-BDC8-74339A729E2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31"/>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85A7691E-00CA-40C0-ADA6-AE98D80B76E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AA9269-52CE-4D81-945C-94DCB4AB4C77}"/>
              </a:ext>
            </a:extLst>
          </p:cNvPr>
          <p:cNvSpPr>
            <a:spLocks noGrp="1"/>
          </p:cNvSpPr>
          <p:nvPr>
            <p:ph/>
          </p:nvPr>
        </p:nvSpPr>
        <p:spPr>
          <a:xfrm>
            <a:off x="278291" y="0"/>
            <a:ext cx="10363200" cy="916752"/>
          </a:xfrm>
          <a:prstGeom prst="rect">
            <a:avLst/>
          </a:prstGeom>
          <a:noFill/>
          <a:ln>
            <a:noFill/>
          </a:ln>
        </p:spPr>
        <p:txBody>
          <a:bodyPr vert="horz" wrap="square" lIns="91440" tIns="45720" rIns="91440" bIns="45720" rtlCol="0" anchor="ctr">
            <a:normAutofit/>
          </a:bodyPr>
          <a:lstStyle/>
          <a:p>
            <a:pPr marL="0" lvl="0" indent="0" algn="l">
              <a:lnSpc>
                <a:spcPct val="100000"/>
              </a:lnSpc>
              <a:buNone/>
              <a:defRPr lang="en-US" dirty="0"/>
            </a:pPr>
            <a:r>
              <a:rPr lang="en-US" sz="3600" b="0" dirty="0">
                <a:solidFill>
                  <a:srgbClr val="C00000"/>
                </a:solidFill>
                <a:latin typeface="Huawei Sans"/>
              </a:rPr>
              <a:t>Hashing Properties</a:t>
            </a:r>
          </a:p>
        </p:txBody>
      </p:sp>
      <p:pic>
        <p:nvPicPr>
          <p:cNvPr id="5" name="Picture 4">
            <a:extLst>
              <a:ext uri="{99624C43-7E7C-4490-8738-DFB7B5F2F8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B9C46F-46A0-4931-8DF4-DE4AFA8CCD7B}"/>
              </a:ext>
            </a:extLst>
          </p:cNvPr>
          <p:cNvPicPr>
            <a:picLocks noChangeAspect="1"/>
          </p:cNvPicPr>
          <p:nvPr/>
        </p:nvPicPr>
        <p:blipFill>
          <a:blip r:embed="rId2">
            <a:grayscl/>
            <a:lum/>
            <a:extLst>
              <a:ext uri="{7FFF7BA5-DA1C-4AD9-8092-BBE90517B076}">
                <a14:imgProps xmlns="" xmlns:c="http://schemas.openxmlformats.org/drawingml/2006/chart" xmlns:cs="http://schemas.microsoft.com/office/drawing/2012/chartStyle" xmlns:ns1="http://schemas.openxmlformats.org/officeDocument/2006/extended-properties" xmlns:vt="http://schemas.openxmlformats.org/officeDocument/2006/docPropsVTypes" xmlns:a14="http://schemas.microsoft.com/office/drawing/2010/main">
                  <a14:imgLayer>
                    <a14:imgEffect>
                      <a14:brightnessContrast bright="0" contrast="0"/>
                    </a14:imgEffect>
                  </a14:imgLayer>
                </a14:imgProps>
              </a:ext>
              <a:ext uri="{2B09AEBC-19DB-4490-9AF1-A45FF145F1F2}">
                <a14:useLocalDpi xmlns="" xmlns:c="http://schemas.openxmlformats.org/drawingml/2006/chart" xmlns:cs="http://schemas.microsoft.com/office/drawing/2012/chartStyle" xmlns:ns1="http://schemas.openxmlformats.org/officeDocument/2006/extended-properties" xmlns:vt="http://schemas.openxmlformats.org/officeDocument/2006/docPropsVTypes" xmlns:a14="http://schemas.microsoft.com/office/drawing/2010/main" val="0"/>
              </a:ext>
            </a:extLst>
          </a:blip>
          <a:srcRect t="6280"/>
          <a:stretch>
            <a:fillRect/>
          </a:stretch>
        </p:blipFill>
        <p:spPr>
          <a:xfrm>
            <a:off x="2608135" y="999991"/>
            <a:ext cx="8025898" cy="5325389"/>
          </a:xfrm>
          <a:prstGeom prst="rect">
            <a:avLst/>
          </a:prstGeom>
          <a:noFill/>
          <a:ln w="11430" cap="flat">
            <a:solidFill>
              <a:srgbClr val="FFFFFF">
                <a:alpha val="100000"/>
              </a:srgbClr>
            </a:solidFill>
            <a:prstDash val="solid"/>
            <a:round/>
          </a:ln>
          <a:effectLst>
            <a:outerShdw blurRad="50800" dir="2700000">
              <a:srgbClr val="5B5B5B">
                <a:alpha val="39999"/>
              </a:srgbClr>
            </a:outerShdw>
          </a:effectLst>
        </p:spPr>
      </p:pic>
    </p:spTree>
    <p:extLst>
      <p:ext uri="{04515F0A-C19A-4850-9926-E3C19B3352C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33"/>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3609A13B-CF45-440B-9F85-254D803373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D36809-EE6B-4BB0-B051-0726FBD8EEFC}"/>
              </a:ext>
            </a:extLst>
          </p:cNvPr>
          <p:cNvSpPr>
            <a:spLocks noGrp="1"/>
          </p:cNvSpPr>
          <p:nvPr>
            <p:ph/>
          </p:nvPr>
        </p:nvSpPr>
        <p:spPr>
          <a:xfrm>
            <a:off x="808386" y="374008"/>
            <a:ext cx="10363200" cy="436778"/>
          </a:xfrm>
          <a:prstGeom prst="rect">
            <a:avLst/>
          </a:prstGeom>
          <a:noFill/>
          <a:ln>
            <a:noFill/>
          </a:ln>
        </p:spPr>
        <p:txBody>
          <a:bodyPr vert="horz" wrap="square" lIns="91440" tIns="45720" rIns="91440" bIns="45720" rtlCol="0" anchor="ctr">
            <a:noAutofit/>
          </a:bodyPr>
          <a:lstStyle/>
          <a:p>
            <a:pPr marL="0" lvl="0" indent="0" algn="l">
              <a:lnSpc>
                <a:spcPct val="100000"/>
              </a:lnSpc>
              <a:buNone/>
              <a:defRPr lang="en-US" dirty="0"/>
            </a:pPr>
            <a:r>
              <a:rPr lang="en-US" sz="3600" b="0" dirty="0" err="1">
                <a:solidFill>
                  <a:srgbClr val="C00000"/>
                </a:solidFill>
                <a:latin typeface="Huawei Sans"/>
              </a:rPr>
              <a:t>Hashcalc</a:t>
            </a:r>
          </a:p>
        </p:txBody>
      </p:sp>
      <p:pic>
        <p:nvPicPr>
          <p:cNvPr id="3" name="Picture 2">
            <a:extLst>
              <a:ext uri="{FFD06015-B4DB-4298-A697-979BA4818A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6AFC4A-017E-41C9-9B1E-4A1F794AA728}"/>
              </a:ext>
            </a:extLst>
          </p:cNvPr>
          <p:cNvPicPr>
            <a:picLocks noGrp="1"/>
          </p:cNvPicPr>
          <p:nvPr/>
        </p:nvPicPr>
        <p:blipFill>
          <a:blip r:embed="rId2"/>
          <a:stretch>
            <a:fillRect/>
          </a:stretch>
        </p:blipFill>
        <p:spPr>
          <a:xfrm>
            <a:off x="914400" y="1152429"/>
            <a:ext cx="10566711" cy="5043335"/>
          </a:xfrm>
          <a:prstGeom prst="rect">
            <a:avLst/>
          </a:prstGeom>
          <a:noFill/>
          <a:ln>
            <a:noFill/>
          </a:ln>
        </p:spPr>
      </p:pic>
    </p:spTree>
    <p:extLst>
      <p:ext uri="{404DDF4B-4938-4564-9A7A-F936170322F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36"/>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D43040C6-55E8-442E-B834-CCB244D949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49F22B-C1D8-45E5-B671-009FFAFE5A39}"/>
              </a:ext>
            </a:extLst>
          </p:cNvPr>
          <p:cNvPicPr>
            <a:picLocks/>
          </p:cNvPicPr>
          <p:nvPr/>
        </p:nvPicPr>
        <p:blipFill>
          <a:blip r:embed="rId2"/>
          <a:stretch>
            <a:fillRect/>
          </a:stretch>
        </p:blipFill>
        <p:spPr>
          <a:xfrm>
            <a:off x="598341" y="0"/>
            <a:ext cx="4990395" cy="6313598"/>
          </a:xfrm>
          <a:prstGeom prst="rect">
            <a:avLst/>
          </a:prstGeom>
          <a:noFill/>
        </p:spPr>
      </p:pic>
      <p:pic>
        <p:nvPicPr>
          <p:cNvPr id="4" name="Picture 3">
            <a:extLst>
              <a:ext uri="{6D16DD55-C1DF-4879-B94C-DC22D1DE23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3FEFDA-F79F-44E0-9093-437C7F475230}"/>
              </a:ext>
            </a:extLst>
          </p:cNvPr>
          <p:cNvPicPr>
            <a:picLocks/>
          </p:cNvPicPr>
          <p:nvPr/>
        </p:nvPicPr>
        <p:blipFill>
          <a:blip r:embed="rId3"/>
          <a:stretch>
            <a:fillRect/>
          </a:stretch>
        </p:blipFill>
        <p:spPr>
          <a:xfrm>
            <a:off x="6149768" y="38100"/>
            <a:ext cx="5048536" cy="6313598"/>
          </a:xfrm>
          <a:prstGeom prst="rect">
            <a:avLst/>
          </a:prstGeom>
          <a:noFill/>
        </p:spPr>
      </p:pic>
    </p:spTree>
    <p:extLst>
      <p:ext uri="{719C198B-4EEA-443C-88D4-31FC4C52F41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3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lder 2">
            <a:extLst>
              <a:ext uri="{6B71A491-4E70-4F43-A60B-00A6F91282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77CB01-06F6-4E6F-BC5A-E5495C1913BB}"/>
              </a:ext>
            </a:extLst>
          </p:cNvPr>
          <p:cNvSpPr>
            <a:spLocks noGrp="1"/>
          </p:cNvSpPr>
          <p:nvPr>
            <p:ph type="title"/>
          </p:nvPr>
        </p:nvSpPr>
        <p:spPr>
          <a:xfrm>
            <a:off x="258765" y="596969"/>
            <a:ext cx="12027856" cy="493652"/>
          </a:xfrm>
        </p:spPr>
        <p:txBody>
          <a:bodyPr rtlCol="0">
            <a:normAutofit fontScale="90000"/>
          </a:bodyPr>
          <a:lstStyle/>
          <a:p>
            <a:r>
              <a:rPr lang="en-US" sz="3600" b="0" dirty="0">
                <a:solidFill>
                  <a:srgbClr val="C00000"/>
                </a:solidFill>
                <a:latin typeface="Huawei Sans"/>
              </a:rPr>
              <a:t>Availability</a:t>
            </a:r>
          </a:p>
        </p:txBody>
      </p:sp>
      <p:pic>
        <p:nvPicPr>
          <p:cNvPr id="3" name="Picture 2">
            <a:extLst>
              <a:ext uri="{136E8332-3F64-44D5-BFE7-0A7883B84D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B65AA1-6047-414C-8D8C-1AAC43D4F512}"/>
              </a:ext>
            </a:extLst>
          </p:cNvPr>
          <p:cNvPicPr>
            <a:picLocks noChangeAspect="1"/>
          </p:cNvPicPr>
          <p:nvPr/>
        </p:nvPicPr>
        <p:blipFill>
          <a:blip r:embed="rId2"/>
          <a:stretch>
            <a:fillRect/>
          </a:stretch>
        </p:blipFill>
        <p:spPr>
          <a:xfrm>
            <a:off x="848229" y="2217810"/>
            <a:ext cx="5524500" cy="2705100"/>
          </a:xfrm>
          <a:prstGeom prst="rect">
            <a:avLst/>
          </a:prstGeom>
          <a:noFill/>
        </p:spPr>
      </p:pic>
      <p:pic>
        <p:nvPicPr>
          <p:cNvPr id="4" name="Picture 3">
            <a:extLst>
              <a:ext uri="{3CD95CB5-9CF8-4FD3-B68F-AC0F3E219C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012ECE-68C3-4FB8-B335-CF0AA4CADE02}"/>
              </a:ext>
            </a:extLst>
          </p:cNvPr>
          <p:cNvPicPr>
            <a:picLocks noChangeAspect="1"/>
          </p:cNvPicPr>
          <p:nvPr/>
        </p:nvPicPr>
        <p:blipFill>
          <a:blip r:embed="rId3"/>
          <a:stretch>
            <a:fillRect/>
          </a:stretch>
        </p:blipFill>
        <p:spPr>
          <a:xfrm>
            <a:off x="6498021" y="1674466"/>
            <a:ext cx="5247618" cy="3791788"/>
          </a:xfrm>
          <a:prstGeom prst="rect">
            <a:avLst/>
          </a:prstGeom>
          <a:noFill/>
        </p:spPr>
      </p:pic>
    </p:spTree>
    <p:extLst>
      <p:ext uri="{C445FAD9-0B33-48D8-A405-40733F32CE8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606858" y="1290637"/>
            <a:ext cx="8280092" cy="4670554"/>
          </a:xfrm>
          <a:prstGeom prst="rect">
            <a:avLst/>
          </a:prstGeom>
        </p:spPr>
      </p:pic>
      <p:sp>
        <p:nvSpPr>
          <p:cNvPr id="5"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838200" y="249400"/>
            <a:ext cx="11004645" cy="622222"/>
          </a:xfrm>
          <a:prstGeom prst="rect">
            <a:avLst/>
          </a:prstGeom>
        </p:spPr>
        <p:txBody>
          <a:bodyPr vert="horz" wrap="square" lIns="0" tIns="12700" rIns="0" bIns="0" rtlCol="0">
            <a:spAutoFit/>
          </a:bodyPr>
          <a:lstStyle/>
          <a:p>
            <a:r>
              <a:rPr lang="en-US" b="1" spc="-10" dirty="0">
                <a:solidFill>
                  <a:srgbClr val="C00000"/>
                </a:solidFill>
              </a:rPr>
              <a:t>Essential Terminologies</a:t>
            </a:r>
          </a:p>
        </p:txBody>
      </p:sp>
    </p:spTree>
    <p:extLst>
      <p:ext uri="{BB962C8B-B14F-4D97-AF65-F5344CB8AC3E}">
        <p14:creationId xmlns:p14="http://schemas.microsoft.com/office/powerpoint/2010/main" val="95215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972393-ED65-40B3-6982-1C5BFA257BC8}"/>
              </a:ext>
            </a:extLst>
          </p:cNvPr>
          <p:cNvSpPr>
            <a:spLocks noGrp="1"/>
          </p:cNvSpPr>
          <p:nvPr>
            <p:ph type="title"/>
          </p:nvPr>
        </p:nvSpPr>
        <p:spPr>
          <a:xfrm>
            <a:off x="1000526" y="866359"/>
            <a:ext cx="10515600" cy="2852737"/>
          </a:xfrm>
        </p:spPr>
        <p:txBody>
          <a:bodyPr/>
          <a:lstStyle/>
          <a:p>
            <a:r>
              <a:rPr lang="en-US" b="1" dirty="0">
                <a:solidFill>
                  <a:srgbClr val="C00000"/>
                </a:solidFill>
              </a:rPr>
              <a:t>Cybersecurity Threat Landscape</a:t>
            </a:r>
          </a:p>
        </p:txBody>
      </p:sp>
    </p:spTree>
    <p:extLst>
      <p:ext uri="{BB962C8B-B14F-4D97-AF65-F5344CB8AC3E}">
        <p14:creationId xmlns:p14="http://schemas.microsoft.com/office/powerpoint/2010/main" val="34523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354767A1-8776-48FF-8947-C2C251A370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8ACF2A-018C-490A-B561-C191833E5B6B}"/>
              </a:ext>
            </a:extLst>
          </p:cNvPr>
          <p:cNvSpPr>
            <a:spLocks noGrp="1"/>
          </p:cNvSpPr>
          <p:nvPr>
            <p:ph type="title" idx="1"/>
          </p:nvPr>
        </p:nvSpPr>
        <p:spPr/>
        <p:txBody>
          <a:bodyPr rtlCol="0"/>
          <a:lstStyle/>
          <a:p>
            <a:r>
              <a:rPr lang="en-US" sz="3600" b="0" dirty="0">
                <a:solidFill>
                  <a:srgbClr val="CC0000"/>
                </a:solidFill>
                <a:latin typeface="Huawei Sans"/>
              </a:rPr>
              <a:t>Introduction</a:t>
            </a:r>
          </a:p>
        </p:txBody>
      </p:sp>
      <p:pic>
        <p:nvPicPr>
          <p:cNvPr id="4" name="Picture 3">
            <a:extLst>
              <a:ext uri="{0A80E96E-2F83-4421-AFA9-1D29D463C6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EE40C5-0CB7-4F84-8595-A5ADED461F17}"/>
              </a:ext>
            </a:extLst>
          </p:cNvPr>
          <p:cNvPicPr>
            <a:picLocks noGrp="1" noChangeAspect="1"/>
          </p:cNvPicPr>
          <p:nvPr/>
        </p:nvPicPr>
        <p:blipFill>
          <a:blip r:embed="rId2"/>
          <a:srcRect t="4420"/>
          <a:stretch>
            <a:fillRect/>
          </a:stretch>
        </p:blipFill>
        <p:spPr>
          <a:xfrm>
            <a:off x="1221600" y="1246698"/>
            <a:ext cx="9984391" cy="5007988"/>
          </a:xfrm>
          <a:prstGeom prst="rect">
            <a:avLst/>
          </a:prstGeom>
          <a:noFill/>
          <a:ln>
            <a:noFill/>
          </a:ln>
        </p:spPr>
      </p:pic>
    </p:spTree>
    <p:extLst>
      <p:ext uri="{EBE858C6-E48C-43F3-948E-E3EBB9EBF12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457200" y="213955"/>
            <a:ext cx="8745951" cy="505267"/>
          </a:xfrm>
          <a:prstGeom prst="rect">
            <a:avLst/>
          </a:prstGeom>
        </p:spPr>
        <p:txBody>
          <a:bodyPr vert="horz" wrap="square" lIns="0" tIns="12700" rIns="0" bIns="0" rtlCol="0">
            <a:spAutoFit/>
          </a:bodyPr>
          <a:lstStyle/>
          <a:p>
            <a:pPr marL="12700">
              <a:lnSpc>
                <a:spcPct val="100000"/>
              </a:lnSpc>
              <a:spcBef>
                <a:spcPts val="100"/>
              </a:spcBef>
            </a:pPr>
            <a:r>
              <a:rPr lang="en-US" sz="3200" b="1" spc="-10" dirty="0">
                <a:solidFill>
                  <a:srgbClr val="C00000"/>
                </a:solidFill>
              </a:rPr>
              <a:t>Cyber Security Attack Vectors</a:t>
            </a:r>
          </a:p>
        </p:txBody>
      </p:sp>
      <p:pic>
        <p:nvPicPr>
          <p:cNvPr id="3" name="Picture 2">
            <a:extLst>
              <a:ext uri="{FF2B5EF4-FFF2-40B4-BE49-F238E27FC236}">
                <a16:creationId xmlns:a16="http://schemas.microsoft.com/office/drawing/2014/main" xmlns="" id="{FADCB2D1-16DF-1D3D-245B-BE8FD474E67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71601" y="838200"/>
            <a:ext cx="9296400" cy="5436629"/>
          </a:xfrm>
          <a:prstGeom prst="rect">
            <a:avLst/>
          </a:prstGeom>
        </p:spPr>
      </p:pic>
    </p:spTree>
    <p:extLst>
      <p:ext uri="{BB962C8B-B14F-4D97-AF65-F5344CB8AC3E}">
        <p14:creationId xmlns:p14="http://schemas.microsoft.com/office/powerpoint/2010/main" val="3553586603"/>
      </p:ext>
      <p:ext uri="{495C53CD-EF40-4266-AD57-8D81710B90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37752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1353844" y="171920"/>
            <a:ext cx="8745951" cy="751488"/>
          </a:xfrm>
          <a:prstGeom prst="rect">
            <a:avLst/>
          </a:prstGeom>
        </p:spPr>
        <p:txBody>
          <a:bodyPr vert="horz" wrap="square" lIns="0" tIns="12700" rIns="0" bIns="0" rtlCol="0">
            <a:spAutoFit/>
          </a:bodyPr>
          <a:lstStyle/>
          <a:p>
            <a:pPr marL="12700">
              <a:lnSpc>
                <a:spcPct val="100000"/>
              </a:lnSpc>
              <a:spcBef>
                <a:spcPts val="100"/>
              </a:spcBef>
            </a:pPr>
            <a:r>
              <a:rPr lang="en-US" sz="4800" b="1" spc="-10" dirty="0">
                <a:solidFill>
                  <a:srgbClr val="C00000"/>
                </a:solidFill>
              </a:rPr>
              <a:t>Threat Categories</a:t>
            </a:r>
          </a:p>
        </p:txBody>
      </p:sp>
      <p:pic>
        <p:nvPicPr>
          <p:cNvPr id="4" name="Picture 3">
            <a:extLst>
              <a:ext uri="{FF2B5EF4-FFF2-40B4-BE49-F238E27FC236}">
                <a16:creationId xmlns:a16="http://schemas.microsoft.com/office/drawing/2014/main" xmlns="" id="{AE47ED96-E670-48BF-8DC3-4E8B437D03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143000" y="1143000"/>
            <a:ext cx="9882086" cy="4800600"/>
          </a:xfrm>
          <a:prstGeom prst="rect">
            <a:avLst/>
          </a:prstGeom>
        </p:spPr>
      </p:pic>
    </p:spTree>
    <p:extLst>
      <p:ext uri="{BB962C8B-B14F-4D97-AF65-F5344CB8AC3E}">
        <p14:creationId xmlns:p14="http://schemas.microsoft.com/office/powerpoint/2010/main" val="3079885930"/>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2104008" y="231996"/>
            <a:ext cx="7054754" cy="689932"/>
          </a:xfrm>
          <a:prstGeom prst="rect">
            <a:avLst/>
          </a:prstGeom>
        </p:spPr>
        <p:txBody>
          <a:bodyPr vert="horz" wrap="square" lIns="0" tIns="12700" rIns="0" bIns="0" rtlCol="0">
            <a:spAutoFit/>
          </a:bodyPr>
          <a:lstStyle/>
          <a:p>
            <a:pPr marL="12700">
              <a:lnSpc>
                <a:spcPct val="100000"/>
              </a:lnSpc>
              <a:spcBef>
                <a:spcPts val="100"/>
              </a:spcBef>
            </a:pPr>
            <a:r>
              <a:rPr lang="en-US" sz="4400" b="1" spc="-10" dirty="0">
                <a:solidFill>
                  <a:srgbClr val="C00000"/>
                </a:solidFill>
              </a:rPr>
              <a:t>Types of attack on a system</a:t>
            </a:r>
          </a:p>
        </p:txBody>
      </p:sp>
      <p:pic>
        <p:nvPicPr>
          <p:cNvPr id="3" name="Picture 2">
            <a:extLst>
              <a:ext uri="{FF2B5EF4-FFF2-40B4-BE49-F238E27FC236}">
                <a16:creationId xmlns:a16="http://schemas.microsoft.com/office/drawing/2014/main" xmlns="" id="{EDC178ED-B049-9EB8-6E2F-8196DE0375E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3323" t="2665" r="8245" b="2769"/>
          <a:stretch/>
        </p:blipFill>
        <p:spPr>
          <a:xfrm>
            <a:off x="2057400" y="1040906"/>
            <a:ext cx="7935798" cy="5427252"/>
          </a:xfrm>
          <a:prstGeom prst="rect">
            <a:avLst/>
          </a:prstGeom>
        </p:spPr>
      </p:pic>
    </p:spTree>
    <p:extLst>
      <p:ext uri="{BB962C8B-B14F-4D97-AF65-F5344CB8AC3E}">
        <p14:creationId xmlns:p14="http://schemas.microsoft.com/office/powerpoint/2010/main" val="2961771305"/>
      </p:ext>
      <p:ext uri="{495C53CD-EF40-4266-AD57-8D81710B90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37752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608491" y="307139"/>
            <a:ext cx="10668000" cy="677621"/>
          </a:xfrm>
          <a:prstGeom prst="rect">
            <a:avLst/>
          </a:prstGeom>
        </p:spPr>
        <p:txBody>
          <a:bodyPr vert="horz" wrap="square" lIns="0" tIns="12700" rIns="0" bIns="0" rtlCol="0">
            <a:spAutoFit/>
          </a:bodyPr>
          <a:lstStyle/>
          <a:p>
            <a:r>
              <a:rPr lang="en-US" sz="4800" b="1" spc="-10" dirty="0">
                <a:solidFill>
                  <a:srgbClr val="C00000"/>
                </a:solidFill>
              </a:rPr>
              <a:t>Denial-of-Service(DoS)</a:t>
            </a:r>
          </a:p>
        </p:txBody>
      </p:sp>
      <p:pic>
        <p:nvPicPr>
          <p:cNvPr id="3" name="Picture 2">
            <a:extLst>
              <a:ext uri="{FF2B5EF4-FFF2-40B4-BE49-F238E27FC236}">
                <a16:creationId xmlns:a16="http://schemas.microsoft.com/office/drawing/2014/main" xmlns="" id="{86E85B9B-13E4-CC05-35FD-32C4DA0AAD13}"/>
              </a:ext>
            </a:extLst>
          </p:cNvPr>
          <p:cNvPicPr>
            <a:picLocks noChangeAspect="1"/>
          </p:cNvPicPr>
          <p:nvPr/>
        </p:nvPicPr>
        <p:blipFill rotWithShape="1">
          <a:blip r:embed="rId2"/>
          <a:srcRect l="3524" t="18809" r="3613" b="5956"/>
          <a:stretch/>
        </p:blipFill>
        <p:spPr>
          <a:xfrm>
            <a:off x="1333500" y="1323975"/>
            <a:ext cx="9915525" cy="4572000"/>
          </a:xfrm>
          <a:prstGeom prst="rect">
            <a:avLst/>
          </a:prstGeom>
        </p:spPr>
      </p:pic>
    </p:spTree>
    <p:extLst>
      <p:ext uri="{BB962C8B-B14F-4D97-AF65-F5344CB8AC3E}">
        <p14:creationId xmlns:p14="http://schemas.microsoft.com/office/powerpoint/2010/main" val="4142682374"/>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608491" y="307139"/>
            <a:ext cx="10668000" cy="677621"/>
          </a:xfrm>
          <a:prstGeom prst="rect">
            <a:avLst/>
          </a:prstGeom>
        </p:spPr>
        <p:txBody>
          <a:bodyPr vert="horz" wrap="square" lIns="0" tIns="12700" rIns="0" bIns="0" rtlCol="0">
            <a:spAutoFit/>
          </a:bodyPr>
          <a:lstStyle/>
          <a:p>
            <a:r>
              <a:rPr lang="en-US" sz="4800" b="1" spc="-10" dirty="0">
                <a:solidFill>
                  <a:srgbClr val="C00000"/>
                </a:solidFill>
              </a:rPr>
              <a:t>Distributed Denial-of-Service(DoS)</a:t>
            </a:r>
          </a:p>
        </p:txBody>
      </p:sp>
      <p:pic>
        <p:nvPicPr>
          <p:cNvPr id="2" name="Picture 1">
            <a:extLst>
              <a:ext uri="{FF2B5EF4-FFF2-40B4-BE49-F238E27FC236}">
                <a16:creationId xmlns:a16="http://schemas.microsoft.com/office/drawing/2014/main" xmlns="" id="{EAA4DB43-61A5-3EBA-BF5C-731053E3F7A0}"/>
              </a:ext>
            </a:extLst>
          </p:cNvPr>
          <p:cNvPicPr>
            <a:picLocks noChangeAspect="1"/>
          </p:cNvPicPr>
          <p:nvPr/>
        </p:nvPicPr>
        <p:blipFill rotWithShape="1">
          <a:blip r:embed="rId2"/>
          <a:srcRect l="2536" t="16400" r="3895" b="7439"/>
          <a:stretch/>
        </p:blipFill>
        <p:spPr>
          <a:xfrm>
            <a:off x="1219200" y="1181100"/>
            <a:ext cx="9839325" cy="4533900"/>
          </a:xfrm>
          <a:prstGeom prst="rect">
            <a:avLst/>
          </a:prstGeom>
        </p:spPr>
      </p:pic>
    </p:spTree>
    <p:extLst>
      <p:ext uri="{BB962C8B-B14F-4D97-AF65-F5344CB8AC3E}">
        <p14:creationId xmlns:p14="http://schemas.microsoft.com/office/powerpoint/2010/main" val="2116949434"/>
      </p:ext>
      <p:ext uri="{495C53CD-EF40-4266-AD57-8D81710B90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37752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184805"/>
            <a:ext cx="10515600" cy="1505883"/>
          </a:xfrm>
          <a:prstGeom prst="rect">
            <a:avLst/>
          </a:prstGeom>
        </p:spPr>
        <p:txBody>
          <a:bodyPr vert="horz" lIns="91440" tIns="45720" rIns="91440" bIns="45720" rtlCol="0" anchor="ctr">
            <a:normAutofit/>
          </a:bodyPr>
          <a:lstStyle/>
          <a:p>
            <a:pPr algn="l"/>
            <a:r>
              <a:rPr lang="en-US" sz="5200" b="1" kern="1200" spc="-10" dirty="0">
                <a:solidFill>
                  <a:srgbClr val="C00000"/>
                </a:solidFill>
                <a:latin typeface="+mj-lt"/>
                <a:ea typeface="+mj-ea"/>
                <a:cs typeface="+mj-cs"/>
              </a:rPr>
              <a:t>Syn Flooding</a:t>
            </a:r>
          </a:p>
        </p:txBody>
      </p:sp>
      <p:pic>
        <p:nvPicPr>
          <p:cNvPr id="4" name="Picture 3">
            <a:extLst>
              <a:ext uri="{FF2B5EF4-FFF2-40B4-BE49-F238E27FC236}">
                <a16:creationId xmlns:a16="http://schemas.microsoft.com/office/drawing/2014/main" xmlns="" id="{659035D6-5296-FB4E-E889-106F540E9036}"/>
              </a:ext>
            </a:extLst>
          </p:cNvPr>
          <p:cNvPicPr>
            <a:picLocks noChangeAspect="1"/>
          </p:cNvPicPr>
          <p:nvPr/>
        </p:nvPicPr>
        <p:blipFill>
          <a:blip r:embed="rId2"/>
          <a:stretch>
            <a:fillRect/>
          </a:stretch>
        </p:blipFill>
        <p:spPr>
          <a:xfrm>
            <a:off x="825623" y="1475314"/>
            <a:ext cx="10652869" cy="5033480"/>
          </a:xfrm>
          <a:prstGeom prst="rect">
            <a:avLst/>
          </a:prstGeom>
        </p:spPr>
      </p:pic>
    </p:spTree>
    <p:extLst>
      <p:ext uri="{BB962C8B-B14F-4D97-AF65-F5344CB8AC3E}">
        <p14:creationId xmlns:p14="http://schemas.microsoft.com/office/powerpoint/2010/main" val="2105336026"/>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838200" y="184805"/>
            <a:ext cx="10515600" cy="1505883"/>
          </a:xfrm>
          <a:prstGeom prst="rect">
            <a:avLst/>
          </a:prstGeom>
        </p:spPr>
        <p:txBody>
          <a:bodyPr vert="horz" lIns="91440" tIns="45720" rIns="91440" bIns="45720" rtlCol="0" anchor="ctr">
            <a:normAutofit/>
          </a:bodyPr>
          <a:lstStyle/>
          <a:p>
            <a:pPr algn="l"/>
            <a:r>
              <a:rPr lang="en-US" sz="5200" b="1" kern="1200" spc="-10" dirty="0">
                <a:solidFill>
                  <a:srgbClr val="C00000"/>
                </a:solidFill>
                <a:latin typeface="+mj-lt"/>
                <a:ea typeface="+mj-ea"/>
                <a:cs typeface="+mj-cs"/>
              </a:rPr>
              <a:t>Amplification Attack</a:t>
            </a:r>
          </a:p>
        </p:txBody>
      </p:sp>
      <p:pic>
        <p:nvPicPr>
          <p:cNvPr id="5122" name="Picture 2" descr="DNS Amplification Attacks Explained 💪">
            <a:extLst>
              <a:ext uri="{FF2B5EF4-FFF2-40B4-BE49-F238E27FC236}">
                <a16:creationId xmlns:a16="http://schemas.microsoft.com/office/drawing/2014/main" xmlns="" id="{0FD2EB11-18B0-DC42-3B98-1CBE74CEB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1609725"/>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07297"/>
      </p:ext>
      <p:ext uri="{495C53CD-EF40-4266-AD57-8D81710B90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37752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184805"/>
            <a:ext cx="10515600" cy="1505883"/>
          </a:xfrm>
          <a:prstGeom prst="rect">
            <a:avLst/>
          </a:prstGeom>
        </p:spPr>
        <p:txBody>
          <a:bodyPr vert="horz" lIns="91440" tIns="45720" rIns="91440" bIns="45720" rtlCol="0" anchor="ctr">
            <a:normAutofit/>
          </a:bodyPr>
          <a:lstStyle/>
          <a:p>
            <a:pPr algn="l"/>
            <a:r>
              <a:rPr lang="en-US" sz="5200" b="1" kern="1200" spc="-10" dirty="0">
                <a:solidFill>
                  <a:srgbClr val="C00000"/>
                </a:solidFill>
                <a:latin typeface="+mj-lt"/>
                <a:ea typeface="+mj-ea"/>
                <a:cs typeface="+mj-cs"/>
              </a:rPr>
              <a:t>Amplification Attack</a:t>
            </a:r>
          </a:p>
        </p:txBody>
      </p:sp>
      <p:pic>
        <p:nvPicPr>
          <p:cNvPr id="5122" name="Picture 2" descr="DNS Amplification Attacks Explained 💪">
            <a:extLst>
              <a:ext uri="{FF2B5EF4-FFF2-40B4-BE49-F238E27FC236}">
                <a16:creationId xmlns:a16="http://schemas.microsoft.com/office/drawing/2014/main" xmlns="" id="{0FD2EB11-18B0-DC42-3B98-1CBE74CEB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1609725"/>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08414"/>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838200" y="184805"/>
            <a:ext cx="10515600" cy="1505883"/>
          </a:xfrm>
          <a:prstGeom prst="rect">
            <a:avLst/>
          </a:prstGeom>
        </p:spPr>
        <p:txBody>
          <a:bodyPr vert="horz" lIns="91440" tIns="45720" rIns="91440" bIns="45720" rtlCol="0" anchor="ctr">
            <a:normAutofit/>
          </a:bodyPr>
          <a:lstStyle/>
          <a:p>
            <a:pPr algn="l"/>
            <a:r>
              <a:rPr lang="en-US" sz="5200" b="1" kern="1200" spc="-10" dirty="0">
                <a:solidFill>
                  <a:srgbClr val="C00000"/>
                </a:solidFill>
                <a:latin typeface="+mj-lt"/>
                <a:ea typeface="+mj-ea"/>
                <a:cs typeface="+mj-cs"/>
              </a:rPr>
              <a:t>Session Hijacking</a:t>
            </a:r>
          </a:p>
        </p:txBody>
      </p:sp>
      <p:pic>
        <p:nvPicPr>
          <p:cNvPr id="3" name="Picture 2">
            <a:extLst>
              <a:ext uri="{FF2B5EF4-FFF2-40B4-BE49-F238E27FC236}">
                <a16:creationId xmlns:a16="http://schemas.microsoft.com/office/drawing/2014/main" xmlns="" id="{236B2DA6-DA3F-FA14-3E1A-2012F1804C4D}"/>
              </a:ext>
            </a:extLst>
          </p:cNvPr>
          <p:cNvPicPr>
            <a:picLocks noChangeAspect="1"/>
          </p:cNvPicPr>
          <p:nvPr/>
        </p:nvPicPr>
        <p:blipFill>
          <a:blip r:embed="rId2"/>
          <a:stretch>
            <a:fillRect/>
          </a:stretch>
        </p:blipFill>
        <p:spPr>
          <a:xfrm>
            <a:off x="795337" y="1562100"/>
            <a:ext cx="10715625" cy="4819650"/>
          </a:xfrm>
          <a:prstGeom prst="rect">
            <a:avLst/>
          </a:prstGeom>
        </p:spPr>
      </p:pic>
    </p:spTree>
    <p:extLst>
      <p:ext uri="{BB962C8B-B14F-4D97-AF65-F5344CB8AC3E}">
        <p14:creationId xmlns:p14="http://schemas.microsoft.com/office/powerpoint/2010/main" val="2304967301"/>
      </p:ext>
      <p:ext uri="{495C53CD-EF40-4266-AD57-8D81710B90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37752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184805"/>
            <a:ext cx="10515600" cy="1505883"/>
          </a:xfrm>
          <a:prstGeom prst="rect">
            <a:avLst/>
          </a:prstGeom>
        </p:spPr>
        <p:txBody>
          <a:bodyPr vert="horz" lIns="91440" tIns="45720" rIns="91440" bIns="45720" rtlCol="0" anchor="ctr">
            <a:normAutofit/>
          </a:bodyPr>
          <a:lstStyle/>
          <a:p>
            <a:pPr algn="l"/>
            <a:r>
              <a:rPr lang="en-US" sz="5200" b="1" kern="1200" spc="-10" dirty="0">
                <a:solidFill>
                  <a:srgbClr val="C00000"/>
                </a:solidFill>
                <a:latin typeface="+mj-lt"/>
                <a:ea typeface="+mj-ea"/>
                <a:cs typeface="+mj-cs"/>
              </a:rPr>
              <a:t>Man-in-the-Middle Attack</a:t>
            </a:r>
          </a:p>
        </p:txBody>
      </p:sp>
      <p:pic>
        <p:nvPicPr>
          <p:cNvPr id="6146" name="Picture 2" descr="Man in the Middle Attack: Tutorial &amp; Examples | Veracode">
            <a:extLst>
              <a:ext uri="{FF2B5EF4-FFF2-40B4-BE49-F238E27FC236}">
                <a16:creationId xmlns:a16="http://schemas.microsoft.com/office/drawing/2014/main" xmlns="" id="{5B373032-8625-4574-4E1C-D4B9E6ED0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2476500"/>
            <a:ext cx="1004887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76768"/>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E839495C-5F7E-4A43-9499-AC5FA84A35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A6C58A-BD9A-45A1-93D7-EF26097637E3}"/>
              </a:ext>
            </a:extLst>
          </p:cNvPr>
          <p:cNvSpPr>
            <a:spLocks noGrp="1"/>
          </p:cNvSpPr>
          <p:nvPr>
            <p:ph type="title" idx="10"/>
          </p:nvPr>
        </p:nvSpPr>
        <p:spPr>
          <a:xfrm>
            <a:off x="448998" y="207292"/>
            <a:ext cx="11294000" cy="628630"/>
          </a:xfrm>
        </p:spPr>
        <p:txBody>
          <a:bodyPr rtlCol="0"/>
          <a:lstStyle/>
          <a:p>
            <a:r>
              <a:rPr lang="en-US" sz="3600" b="0" dirty="0">
                <a:solidFill>
                  <a:srgbClr val="C00000"/>
                </a:solidFill>
                <a:latin typeface="Huawei Sans"/>
              </a:rPr>
              <a:t>What happens online in 60 Seconds?</a:t>
            </a:r>
          </a:p>
        </p:txBody>
      </p:sp>
      <p:pic>
        <p:nvPicPr>
          <p:cNvPr id="3" name="Picture 2">
            <a:extLst>
              <a:ext uri="{B072E289-93B9-4C7C-9417-573C2345CE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334B80-4EA1-4917-B25D-C9E7A8785FBD}"/>
              </a:ext>
            </a:extLst>
          </p:cNvPr>
          <p:cNvPicPr>
            <a:picLocks/>
          </p:cNvPicPr>
          <p:nvPr/>
        </p:nvPicPr>
        <p:blipFill>
          <a:blip r:embed="rId2"/>
          <a:srcRect t="11790"/>
          <a:stretch>
            <a:fillRect/>
          </a:stretch>
        </p:blipFill>
        <p:spPr>
          <a:xfrm>
            <a:off x="3597945" y="1021375"/>
            <a:ext cx="6056718" cy="5341163"/>
          </a:xfrm>
          <a:prstGeom prst="rect">
            <a:avLst/>
          </a:prstGeom>
          <a:noFill/>
        </p:spPr>
      </p:pic>
    </p:spTree>
    <p:extLst>
      <p:ext uri="{C2C5A445-90C6-4255-BE8F-D0FCF9AB5E2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646591" y="202364"/>
            <a:ext cx="10668000" cy="677621"/>
          </a:xfrm>
          <a:prstGeom prst="rect">
            <a:avLst/>
          </a:prstGeom>
        </p:spPr>
        <p:txBody>
          <a:bodyPr vert="horz" wrap="square" lIns="0" tIns="12700" rIns="0" bIns="0" rtlCol="0">
            <a:spAutoFit/>
          </a:bodyPr>
          <a:lstStyle/>
          <a:p>
            <a:r>
              <a:rPr lang="en-US" sz="4800" b="1" spc="-10" dirty="0">
                <a:solidFill>
                  <a:srgbClr val="C00000"/>
                </a:solidFill>
              </a:rPr>
              <a:t>Social Engineering</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98619" y="990600"/>
            <a:ext cx="10359190" cy="4800600"/>
          </a:xfrm>
          <a:prstGeom prst="rect">
            <a:avLst/>
          </a:prstGeom>
        </p:spPr>
      </p:pic>
    </p:spTree>
    <p:extLst>
      <p:ext uri="{BB962C8B-B14F-4D97-AF65-F5344CB8AC3E}">
        <p14:creationId xmlns:p14="http://schemas.microsoft.com/office/powerpoint/2010/main" val="1396717632"/>
      </p:ext>
      <p:ext uri="{495C53CD-EF40-4266-AD57-8D81710B90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37752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08734" y="461949"/>
            <a:ext cx="10668000" cy="622222"/>
          </a:xfrm>
          <a:prstGeom prst="rect">
            <a:avLst/>
          </a:prstGeom>
        </p:spPr>
        <p:txBody>
          <a:bodyPr vert="horz" wrap="square" lIns="0" tIns="12700" rIns="0" bIns="0" rtlCol="0">
            <a:spAutoFit/>
          </a:bodyPr>
          <a:lstStyle/>
          <a:p>
            <a:r>
              <a:rPr lang="en-US" sz="4400" b="1" spc="-10" dirty="0">
                <a:solidFill>
                  <a:srgbClr val="C00000"/>
                </a:solidFill>
              </a:rPr>
              <a:t>Social Engineering (Continue.,)</a:t>
            </a:r>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2252"/>
          <a:stretch/>
        </p:blipFill>
        <p:spPr>
          <a:xfrm>
            <a:off x="1028070" y="1363462"/>
            <a:ext cx="10356696" cy="4853087"/>
          </a:xfrm>
          <a:prstGeom prst="rect">
            <a:avLst/>
          </a:prstGeom>
        </p:spPr>
      </p:pic>
    </p:spTree>
    <p:extLst>
      <p:ext uri="{BB962C8B-B14F-4D97-AF65-F5344CB8AC3E}">
        <p14:creationId xmlns:p14="http://schemas.microsoft.com/office/powerpoint/2010/main" val="2682348188"/>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06389" y="488582"/>
            <a:ext cx="10668000" cy="622222"/>
          </a:xfrm>
          <a:prstGeom prst="rect">
            <a:avLst/>
          </a:prstGeom>
        </p:spPr>
        <p:txBody>
          <a:bodyPr vert="horz" wrap="square" lIns="0" tIns="12700" rIns="0" bIns="0" rtlCol="0">
            <a:spAutoFit/>
          </a:bodyPr>
          <a:lstStyle/>
          <a:p>
            <a:r>
              <a:rPr lang="en-US" sz="4400" b="1" spc="-10" dirty="0">
                <a:solidFill>
                  <a:srgbClr val="C00000"/>
                </a:solidFill>
              </a:rPr>
              <a:t>Social Engineering (Continue.,)</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87722" y="1597857"/>
            <a:ext cx="8927877" cy="4828838"/>
          </a:xfrm>
          <a:prstGeom prst="rect">
            <a:avLst/>
          </a:prstGeom>
        </p:spPr>
      </p:pic>
    </p:spTree>
    <p:extLst>
      <p:ext uri="{BB962C8B-B14F-4D97-AF65-F5344CB8AC3E}">
        <p14:creationId xmlns:p14="http://schemas.microsoft.com/office/powerpoint/2010/main" val="3642205714"/>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06388" y="550726"/>
            <a:ext cx="10668000" cy="622222"/>
          </a:xfrm>
          <a:prstGeom prst="rect">
            <a:avLst/>
          </a:prstGeom>
        </p:spPr>
        <p:txBody>
          <a:bodyPr vert="horz" wrap="square" lIns="0" tIns="12700" rIns="0" bIns="0" rtlCol="0">
            <a:spAutoFit/>
          </a:bodyPr>
          <a:lstStyle/>
          <a:p>
            <a:r>
              <a:rPr lang="en-US" sz="4400" b="1" spc="-10" dirty="0">
                <a:solidFill>
                  <a:srgbClr val="C00000"/>
                </a:solidFill>
              </a:rPr>
              <a:t>Phases of a Social Engineering Attack</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43866" y="1580226"/>
            <a:ext cx="10277755" cy="4996646"/>
          </a:xfrm>
          <a:prstGeom prst="rect">
            <a:avLst/>
          </a:prstGeom>
        </p:spPr>
      </p:pic>
    </p:spTree>
    <p:extLst>
      <p:ext uri="{BB962C8B-B14F-4D97-AF65-F5344CB8AC3E}">
        <p14:creationId xmlns:p14="http://schemas.microsoft.com/office/powerpoint/2010/main" val="4197524654"/>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68532" y="390927"/>
            <a:ext cx="10668000" cy="622222"/>
          </a:xfrm>
          <a:prstGeom prst="rect">
            <a:avLst/>
          </a:prstGeom>
        </p:spPr>
        <p:txBody>
          <a:bodyPr vert="horz" wrap="square" lIns="0" tIns="12700" rIns="0" bIns="0" rtlCol="0">
            <a:spAutoFit/>
          </a:bodyPr>
          <a:lstStyle/>
          <a:p>
            <a:r>
              <a:rPr lang="en-US" sz="4400" b="1" spc="-10" dirty="0">
                <a:solidFill>
                  <a:srgbClr val="C00000"/>
                </a:solidFill>
              </a:rPr>
              <a:t>Types of Social Engineering</a:t>
            </a:r>
          </a:p>
        </p:txBody>
      </p:sp>
      <p:pic>
        <p:nvPicPr>
          <p:cNvPr id="4" name="Picture 3">
            <a:extLst>
              <a:ext uri="{FF2B5EF4-FFF2-40B4-BE49-F238E27FC236}">
                <a16:creationId xmlns:a16="http://schemas.microsoft.com/office/drawing/2014/main" xmlns="" id="{A3CD0D54-7499-28A4-8A08-F19C83BF8C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t="2994"/>
          <a:stretch/>
        </p:blipFill>
        <p:spPr>
          <a:xfrm>
            <a:off x="498805" y="1313895"/>
            <a:ext cx="11400972" cy="4952999"/>
          </a:xfrm>
          <a:prstGeom prst="rect">
            <a:avLst/>
          </a:prstGeom>
        </p:spPr>
      </p:pic>
    </p:spTree>
    <p:extLst>
      <p:ext uri="{BB962C8B-B14F-4D97-AF65-F5344CB8AC3E}">
        <p14:creationId xmlns:p14="http://schemas.microsoft.com/office/powerpoint/2010/main" val="3818489186"/>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70878" y="326651"/>
            <a:ext cx="10668000" cy="677621"/>
          </a:xfrm>
          <a:prstGeom prst="rect">
            <a:avLst/>
          </a:prstGeom>
        </p:spPr>
        <p:txBody>
          <a:bodyPr vert="horz" wrap="square" lIns="0" tIns="12700" rIns="0" bIns="0" rtlCol="0">
            <a:spAutoFit/>
          </a:bodyPr>
          <a:lstStyle/>
          <a:p>
            <a:r>
              <a:rPr lang="en-US" sz="4800" b="1" spc="-10" dirty="0">
                <a:solidFill>
                  <a:srgbClr val="C00000"/>
                </a:solidFill>
              </a:rPr>
              <a:t>Human-based Social Engineering</a:t>
            </a:r>
          </a:p>
        </p:txBody>
      </p:sp>
      <p:pic>
        <p:nvPicPr>
          <p:cNvPr id="4" name="Picture 3">
            <a:extLst>
              <a:ext uri="{FF2B5EF4-FFF2-40B4-BE49-F238E27FC236}">
                <a16:creationId xmlns:a16="http://schemas.microsoft.com/office/drawing/2014/main" xmlns="" id="{DBE36C04-6086-A92C-843F-A4F8CFFA549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1129" y="1139577"/>
            <a:ext cx="11185071" cy="5286375"/>
          </a:xfrm>
          <a:prstGeom prst="rect">
            <a:avLst/>
          </a:prstGeom>
        </p:spPr>
      </p:pic>
    </p:spTree>
    <p:extLst>
      <p:ext uri="{BB962C8B-B14F-4D97-AF65-F5344CB8AC3E}">
        <p14:creationId xmlns:p14="http://schemas.microsoft.com/office/powerpoint/2010/main" val="3150864542"/>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575568" y="495327"/>
            <a:ext cx="11160711" cy="677621"/>
          </a:xfrm>
          <a:prstGeom prst="rect">
            <a:avLst/>
          </a:prstGeom>
        </p:spPr>
        <p:txBody>
          <a:bodyPr vert="horz" wrap="square" lIns="0" tIns="12700" rIns="0" bIns="0" rtlCol="0">
            <a:spAutoFit/>
          </a:bodyPr>
          <a:lstStyle/>
          <a:p>
            <a:pPr algn="l"/>
            <a:r>
              <a:rPr lang="en-US" sz="4800" b="1" spc="-10" dirty="0">
                <a:solidFill>
                  <a:srgbClr val="C00000"/>
                </a:solidFill>
              </a:rPr>
              <a:t>Human-based Social Engineering(Continue.,)</a:t>
            </a:r>
          </a:p>
        </p:txBody>
      </p:sp>
      <p:pic>
        <p:nvPicPr>
          <p:cNvPr id="4" name="Picture 3">
            <a:extLst>
              <a:ext uri="{FF2B5EF4-FFF2-40B4-BE49-F238E27FC236}">
                <a16:creationId xmlns:a16="http://schemas.microsoft.com/office/drawing/2014/main" xmlns="" id="{C333BA99-9F50-A74A-585E-B8D4390104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580" r="726"/>
          <a:stretch/>
        </p:blipFill>
        <p:spPr>
          <a:xfrm>
            <a:off x="958788" y="1554594"/>
            <a:ext cx="10492641" cy="4906870"/>
          </a:xfrm>
          <a:prstGeom prst="rect">
            <a:avLst/>
          </a:prstGeom>
        </p:spPr>
      </p:pic>
    </p:spTree>
    <p:extLst>
      <p:ext uri="{BB962C8B-B14F-4D97-AF65-F5344CB8AC3E}">
        <p14:creationId xmlns:p14="http://schemas.microsoft.com/office/powerpoint/2010/main" val="1620835536"/>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26489" y="464083"/>
            <a:ext cx="10668000" cy="566822"/>
          </a:xfrm>
          <a:prstGeom prst="rect">
            <a:avLst/>
          </a:prstGeom>
        </p:spPr>
        <p:txBody>
          <a:bodyPr vert="horz" wrap="square" lIns="0" tIns="12700" rIns="0" bIns="0" rtlCol="0">
            <a:spAutoFit/>
          </a:bodyPr>
          <a:lstStyle/>
          <a:p>
            <a:r>
              <a:rPr lang="en-US" sz="4000" spc="-10" dirty="0">
                <a:solidFill>
                  <a:srgbClr val="C00000"/>
                </a:solidFill>
              </a:rPr>
              <a:t>Human-based Social Engineering</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88633" y="1563950"/>
            <a:ext cx="10134600" cy="4835618"/>
          </a:xfrm>
          <a:prstGeom prst="rect">
            <a:avLst/>
          </a:prstGeom>
        </p:spPr>
      </p:pic>
    </p:spTree>
    <p:extLst>
      <p:ext uri="{BB962C8B-B14F-4D97-AF65-F5344CB8AC3E}">
        <p14:creationId xmlns:p14="http://schemas.microsoft.com/office/powerpoint/2010/main" val="2313420235"/>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9899" y="160108"/>
            <a:ext cx="11509899" cy="622222"/>
          </a:xfrm>
          <a:prstGeom prst="rect">
            <a:avLst/>
          </a:prstGeom>
        </p:spPr>
        <p:txBody>
          <a:bodyPr vert="horz" wrap="square" lIns="0" tIns="12700" rIns="0" bIns="0" rtlCol="0">
            <a:spAutoFit/>
          </a:bodyPr>
          <a:lstStyle/>
          <a:p>
            <a:r>
              <a:rPr lang="en-US" sz="4400" b="1" spc="-10" dirty="0">
                <a:solidFill>
                  <a:srgbClr val="C00000"/>
                </a:solidFill>
              </a:rPr>
              <a:t>Human-based Social Engineering(Continue.,)</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2000" y="990600"/>
            <a:ext cx="10362445" cy="4867940"/>
          </a:xfrm>
          <a:prstGeom prst="rect">
            <a:avLst/>
          </a:prstGeom>
        </p:spPr>
      </p:pic>
    </p:spTree>
    <p:extLst>
      <p:ext uri="{BB962C8B-B14F-4D97-AF65-F5344CB8AC3E}">
        <p14:creationId xmlns:p14="http://schemas.microsoft.com/office/powerpoint/2010/main" val="1943314512"/>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2000" y="160108"/>
            <a:ext cx="10668000" cy="622222"/>
          </a:xfrm>
          <a:prstGeom prst="rect">
            <a:avLst/>
          </a:prstGeom>
        </p:spPr>
        <p:txBody>
          <a:bodyPr vert="horz" wrap="square" lIns="0" tIns="12700" rIns="0" bIns="0" rtlCol="0">
            <a:spAutoFit/>
          </a:bodyPr>
          <a:lstStyle/>
          <a:p>
            <a:r>
              <a:rPr lang="en-US" sz="4400" b="1" spc="-10" dirty="0">
                <a:solidFill>
                  <a:srgbClr val="C00000"/>
                </a:solidFill>
              </a:rPr>
              <a:t>Human-based Social Engineering(Continue.,)</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2000" y="990600"/>
            <a:ext cx="10421006" cy="4995193"/>
          </a:xfrm>
          <a:prstGeom prst="rect">
            <a:avLst/>
          </a:prstGeom>
        </p:spPr>
      </p:pic>
    </p:spTree>
    <p:extLst>
      <p:ext uri="{BB962C8B-B14F-4D97-AF65-F5344CB8AC3E}">
        <p14:creationId xmlns:p14="http://schemas.microsoft.com/office/powerpoint/2010/main" val="2075117893"/>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7EF1045B-B036-49D5-988B-B09173BC02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24E69F-0731-4D72-8421-89097A284815}"/>
              </a:ext>
            </a:extLst>
          </p:cNvPr>
          <p:cNvSpPr>
            <a:spLocks noGrp="1"/>
          </p:cNvSpPr>
          <p:nvPr>
            <p:ph type="title" idx="10"/>
          </p:nvPr>
        </p:nvSpPr>
        <p:spPr>
          <a:xfrm>
            <a:off x="266614" y="198148"/>
            <a:ext cx="11294000" cy="868363"/>
          </a:xfrm>
        </p:spPr>
        <p:txBody>
          <a:bodyPr rtlCol="0">
            <a:normAutofit fontScale="90000"/>
          </a:bodyPr>
          <a:lstStyle/>
          <a:p>
            <a:r>
              <a:rPr lang="en-US" sz="3600" b="0" dirty="0">
                <a:solidFill>
                  <a:srgbClr val="CC0000"/>
                </a:solidFill>
                <a:latin typeface="Huawei Sans"/>
              </a:rPr>
              <a:t>Secure Communication </a:t>
            </a:r>
            <a:br>
              <a:rPr lang="en-US" sz="3600" b="0" dirty="0">
                <a:solidFill>
                  <a:srgbClr val="CC0000"/>
                </a:solidFill>
                <a:latin typeface="Huawei Sans"/>
              </a:rPr>
            </a:br>
            <a:endParaRPr lang="en-US" sz="3600" b="0" dirty="0">
              <a:solidFill>
                <a:srgbClr val="CC0000"/>
              </a:solidFill>
              <a:latin typeface="Huawei Sans"/>
            </a:endParaRPr>
          </a:p>
        </p:txBody>
      </p:sp>
      <p:pic>
        <p:nvPicPr>
          <p:cNvPr id="3" name="Picture 2">
            <a:extLst>
              <a:ext uri="{6E3B2E20-8E14-4398-8D9B-E0C172951A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775E5E-9098-4FAC-B6DB-273BF17C6887}"/>
              </a:ext>
            </a:extLst>
          </p:cNvPr>
          <p:cNvPicPr>
            <a:picLocks noChangeAspect="1"/>
          </p:cNvPicPr>
          <p:nvPr/>
        </p:nvPicPr>
        <p:blipFill>
          <a:blip r:embed="rId2"/>
          <a:srcRect t="7162" b="7162"/>
          <a:stretch>
            <a:fillRect/>
          </a:stretch>
        </p:blipFill>
        <p:spPr>
          <a:xfrm>
            <a:off x="1182328" y="890806"/>
            <a:ext cx="10704871" cy="5203755"/>
          </a:xfrm>
          <a:prstGeom prst="rect">
            <a:avLst/>
          </a:prstGeom>
          <a:noFill/>
          <a:ln>
            <a:noFill/>
          </a:ln>
        </p:spPr>
      </p:pic>
    </p:spTree>
    <p:extLst>
      <p:ext uri="{13ECC441-3B61-4499-B682-86645EE9DD1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53122" y="266640"/>
            <a:ext cx="10668000" cy="622222"/>
          </a:xfrm>
          <a:prstGeom prst="rect">
            <a:avLst/>
          </a:prstGeom>
        </p:spPr>
        <p:txBody>
          <a:bodyPr vert="horz" wrap="square" lIns="0" tIns="12700" rIns="0" bIns="0" rtlCol="0">
            <a:spAutoFit/>
          </a:bodyPr>
          <a:lstStyle/>
          <a:p>
            <a:r>
              <a:rPr lang="en-US" sz="4400" b="1" spc="-10" dirty="0">
                <a:solidFill>
                  <a:srgbClr val="C00000"/>
                </a:solidFill>
              </a:rPr>
              <a:t>Computer-based Social Engineering</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97510" y="1269507"/>
            <a:ext cx="10499459" cy="5111247"/>
          </a:xfrm>
          <a:prstGeom prst="rect">
            <a:avLst/>
          </a:prstGeom>
        </p:spPr>
      </p:pic>
    </p:spTree>
    <p:extLst>
      <p:ext uri="{BB962C8B-B14F-4D97-AF65-F5344CB8AC3E}">
        <p14:creationId xmlns:p14="http://schemas.microsoft.com/office/powerpoint/2010/main" val="1117382398"/>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xamples of Phishing Emails – IT Assurance and Cyber Security, University  of Otago, New Zealand">
            <a:extLst>
              <a:ext uri="{FF2B5EF4-FFF2-40B4-BE49-F238E27FC236}">
                <a16:creationId xmlns:a16="http://schemas.microsoft.com/office/drawing/2014/main" xmlns="" id="{970A6581-4263-B862-F709-0ED46C19FD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034"/>
          <a:stretch/>
        </p:blipFill>
        <p:spPr bwMode="auto">
          <a:xfrm>
            <a:off x="272988" y="2510239"/>
            <a:ext cx="5845176" cy="3838070"/>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Examples of Phishing and Scam Emails | Information Security at UVA, U.Va.">
            <a:extLst>
              <a:ext uri="{FF2B5EF4-FFF2-40B4-BE49-F238E27FC236}">
                <a16:creationId xmlns:a16="http://schemas.microsoft.com/office/drawing/2014/main" xmlns="" id="{5D89E49B-B564-2E3C-43E3-1A956A021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371" y="2412584"/>
            <a:ext cx="5213350" cy="3905688"/>
          </a:xfrm>
          <a:prstGeom prst="rect">
            <a:avLst/>
          </a:prstGeom>
          <a:extLst>
            <a:ext uri="{909E8E84-426E-40DD-AFC4-6F175D3DCCD1}">
              <a14:hiddenFill xmlns:a14="http://schemas.microsoft.com/office/drawing/2010/main">
                <a:solidFill>
                  <a:srgbClr val="FFFFFF"/>
                </a:solidFill>
              </a14:hiddenFill>
            </a:ext>
          </a:extLst>
        </p:spPr>
      </p:pic>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483098" y="81548"/>
            <a:ext cx="11301501" cy="868363"/>
          </a:xfrm>
        </p:spPr>
        <p:txBody>
          <a:bodyPr vert="horz" wrap="square" lIns="0" tIns="12700" rIns="0" bIns="0" rtlCol="0" anchor="ctr">
            <a:normAutofit/>
          </a:bodyPr>
          <a:lstStyle/>
          <a:p>
            <a:r>
              <a:rPr lang="en-US" b="1" spc="-10" dirty="0">
                <a:solidFill>
                  <a:srgbClr val="C00000"/>
                </a:solidFill>
              </a:rPr>
              <a:t>Computer-based Social Engineering : Phishing</a:t>
            </a:r>
          </a:p>
        </p:txBody>
      </p:sp>
      <p:pic>
        <p:nvPicPr>
          <p:cNvPr id="4" name="Picture 3">
            <a:extLst>
              <a:ext uri="{FF2B5EF4-FFF2-40B4-BE49-F238E27FC236}">
                <a16:creationId xmlns:a16="http://schemas.microsoft.com/office/drawing/2014/main" xmlns="" id="{0372E8D1-BB45-2BEA-62B1-CB0CF4D122D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607718" y="1015753"/>
            <a:ext cx="10503425" cy="1171575"/>
          </a:xfrm>
          <a:prstGeom prst="rect">
            <a:avLst/>
          </a:prstGeom>
        </p:spPr>
      </p:pic>
    </p:spTree>
    <p:extLst>
      <p:ext uri="{BB962C8B-B14F-4D97-AF65-F5344CB8AC3E}">
        <p14:creationId xmlns:p14="http://schemas.microsoft.com/office/powerpoint/2010/main" val="2980657254"/>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682101" y="317773"/>
            <a:ext cx="10668000" cy="677621"/>
          </a:xfrm>
          <a:prstGeom prst="rect">
            <a:avLst/>
          </a:prstGeom>
        </p:spPr>
        <p:txBody>
          <a:bodyPr vert="horz" wrap="square" lIns="0" tIns="12700" rIns="0" bIns="0" rtlCol="0">
            <a:spAutoFit/>
          </a:bodyPr>
          <a:lstStyle/>
          <a:p>
            <a:r>
              <a:rPr lang="en-US" sz="4800" b="1" spc="-10" dirty="0">
                <a:solidFill>
                  <a:srgbClr val="C00000"/>
                </a:solidFill>
              </a:rPr>
              <a:t>Types of Phishing</a:t>
            </a:r>
          </a:p>
        </p:txBody>
      </p:sp>
      <p:pic>
        <p:nvPicPr>
          <p:cNvPr id="4" name="Picture 3">
            <a:extLst>
              <a:ext uri="{FF2B5EF4-FFF2-40B4-BE49-F238E27FC236}">
                <a16:creationId xmlns:a16="http://schemas.microsoft.com/office/drawing/2014/main" xmlns="" id="{4219FBB7-6C98-AB19-73C4-6659094C808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t="3449"/>
          <a:stretch/>
        </p:blipFill>
        <p:spPr>
          <a:xfrm>
            <a:off x="255233" y="1386472"/>
            <a:ext cx="11817564" cy="5014653"/>
          </a:xfrm>
          <a:prstGeom prst="rect">
            <a:avLst/>
          </a:prstGeom>
        </p:spPr>
      </p:pic>
    </p:spTree>
    <p:extLst>
      <p:ext uri="{BB962C8B-B14F-4D97-AF65-F5344CB8AC3E}">
        <p14:creationId xmlns:p14="http://schemas.microsoft.com/office/powerpoint/2010/main" val="1587057734"/>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371382" y="166853"/>
            <a:ext cx="10668000" cy="677621"/>
          </a:xfrm>
          <a:prstGeom prst="rect">
            <a:avLst/>
          </a:prstGeom>
        </p:spPr>
        <p:txBody>
          <a:bodyPr vert="horz" wrap="square" lIns="0" tIns="12700" rIns="0" bIns="0" rtlCol="0">
            <a:spAutoFit/>
          </a:bodyPr>
          <a:lstStyle/>
          <a:p>
            <a:r>
              <a:rPr lang="en-US" sz="4800" b="1" spc="-10" dirty="0">
                <a:solidFill>
                  <a:srgbClr val="C00000"/>
                </a:solidFill>
              </a:rPr>
              <a:t>Phishing Tools</a:t>
            </a:r>
          </a:p>
        </p:txBody>
      </p:sp>
      <p:pic>
        <p:nvPicPr>
          <p:cNvPr id="4" name="Picture 3"/>
          <p:cNvPicPr>
            <a:picLocks noChangeAspect="1"/>
          </p:cNvPicPr>
          <p:nvPr/>
        </p:nvPicPr>
        <p:blipFill>
          <a:blip r:embed="rId2"/>
          <a:stretch>
            <a:fillRect/>
          </a:stretch>
        </p:blipFill>
        <p:spPr>
          <a:xfrm>
            <a:off x="1981200" y="2409954"/>
            <a:ext cx="7772400" cy="3694715"/>
          </a:xfrm>
          <a:prstGeom prst="rect">
            <a:avLst/>
          </a:prstGeom>
        </p:spPr>
      </p:pic>
      <p:sp>
        <p:nvSpPr>
          <p:cNvPr id="6" name="object 4">
            <a:extLst>
              <a:ext uri="{B9781152-3863-423D-B7DB-5C48F138C2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2F7774-8BFF-4EF6-AAD2-88E3B5E8F67F}"/>
              </a:ext>
            </a:extLst>
          </p:cNvPr>
          <p:cNvSpPr txBox="1"/>
          <p:nvPr/>
        </p:nvSpPr>
        <p:spPr>
          <a:xfrm>
            <a:off x="762000" y="943399"/>
            <a:ext cx="10668000" cy="1305486"/>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US" sz="2800" dirty="0" err="1"/>
              <a:t>ShellPhish</a:t>
            </a:r>
            <a:r>
              <a:rPr lang="en-US" sz="2800" dirty="0"/>
              <a:t> is a phishing tool used to phish user credentials from various social networking platforms such as </a:t>
            </a:r>
            <a:r>
              <a:rPr lang="en-US" sz="2800" dirty="0" err="1"/>
              <a:t>Instagram</a:t>
            </a:r>
            <a:r>
              <a:rPr lang="en-US" sz="2800" dirty="0"/>
              <a:t>, Facebook, Twitter, LinkedIn etc.</a:t>
            </a:r>
          </a:p>
        </p:txBody>
      </p:sp>
    </p:spTree>
    <p:extLst>
      <p:ext uri="{BB962C8B-B14F-4D97-AF65-F5344CB8AC3E}">
        <p14:creationId xmlns:p14="http://schemas.microsoft.com/office/powerpoint/2010/main" val="350262149"/>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53122" y="270184"/>
            <a:ext cx="10668000" cy="1010020"/>
          </a:xfrm>
          <a:prstGeom prst="rect">
            <a:avLst/>
          </a:prstGeom>
        </p:spPr>
        <p:txBody>
          <a:bodyPr vert="horz" wrap="square" lIns="0" tIns="12700" rIns="0" bIns="0" rtlCol="0">
            <a:spAutoFit/>
          </a:bodyPr>
          <a:lstStyle/>
          <a:p>
            <a:pPr algn="l"/>
            <a:r>
              <a:rPr lang="en-US" sz="3600" b="1" spc="-10" dirty="0">
                <a:solidFill>
                  <a:srgbClr val="C00000"/>
                </a:solidFill>
              </a:rPr>
              <a:t>Mobile-based Social Engineering : Publishing Malicious Apps and Repackaging Legitimate Apps</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66348" y="1589103"/>
            <a:ext cx="10500895" cy="4682703"/>
          </a:xfrm>
          <a:prstGeom prst="rect">
            <a:avLst/>
          </a:prstGeom>
        </p:spPr>
      </p:pic>
    </p:spTree>
    <p:extLst>
      <p:ext uri="{BB962C8B-B14F-4D97-AF65-F5344CB8AC3E}">
        <p14:creationId xmlns:p14="http://schemas.microsoft.com/office/powerpoint/2010/main" val="3913079750"/>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55265"/>
          <a:stretch/>
        </p:blipFill>
        <p:spPr>
          <a:xfrm>
            <a:off x="1026944" y="1274409"/>
            <a:ext cx="4532313" cy="467995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xmlns="" id="{E136DD57-1A50-B26A-7D51-741DB7DA4CB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5918895" y="1336552"/>
            <a:ext cx="5327650" cy="4679950"/>
          </a:xfrm>
          <a:prstGeom prst="rect">
            <a:avLst/>
          </a:prstGeom>
        </p:spPr>
      </p:pic>
      <p:sp>
        <p:nvSpPr>
          <p:cNvPr id="11"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607385" y="198504"/>
            <a:ext cx="11744413" cy="868363"/>
          </a:xfrm>
        </p:spPr>
        <p:txBody>
          <a:bodyPr vert="horz" wrap="square" lIns="0" tIns="12700" rIns="0" bIns="0" rtlCol="0" anchor="ctr">
            <a:noAutofit/>
          </a:bodyPr>
          <a:lstStyle/>
          <a:p>
            <a:r>
              <a:rPr lang="en-US" sz="3600" b="1" spc="-10" dirty="0">
                <a:solidFill>
                  <a:srgbClr val="C00000"/>
                </a:solidFill>
              </a:rPr>
              <a:t>Mobile-based Social Engineering : Fake Security Applications</a:t>
            </a:r>
          </a:p>
        </p:txBody>
      </p:sp>
    </p:spTree>
    <p:extLst>
      <p:ext uri="{BB962C8B-B14F-4D97-AF65-F5344CB8AC3E}">
        <p14:creationId xmlns:p14="http://schemas.microsoft.com/office/powerpoint/2010/main" val="3162669707"/>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2000" y="215508"/>
            <a:ext cx="10668000" cy="566822"/>
          </a:xfrm>
          <a:prstGeom prst="rect">
            <a:avLst/>
          </a:prstGeom>
        </p:spPr>
        <p:txBody>
          <a:bodyPr vert="horz" wrap="square" lIns="0" tIns="12700" rIns="0" bIns="0" rtlCol="0">
            <a:spAutoFit/>
          </a:bodyPr>
          <a:lstStyle/>
          <a:p>
            <a:r>
              <a:rPr lang="en-US" sz="4000" b="1" spc="-10" dirty="0">
                <a:solidFill>
                  <a:srgbClr val="C00000"/>
                </a:solidFill>
              </a:rPr>
              <a:t>Mobile-based Social Engineering : </a:t>
            </a:r>
            <a:r>
              <a:rPr lang="en-US" sz="4000" b="1" spc="-10" dirty="0" err="1">
                <a:solidFill>
                  <a:srgbClr val="C00000"/>
                </a:solidFill>
              </a:rPr>
              <a:t>SMishing</a:t>
            </a:r>
            <a:endParaRPr lang="en-US" sz="4000" b="1" spc="-10" dirty="0">
              <a:solidFill>
                <a:srgbClr val="C00000"/>
              </a:solidFill>
            </a:endParaRP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867"/>
          <a:stretch/>
        </p:blipFill>
        <p:spPr>
          <a:xfrm>
            <a:off x="762000" y="990600"/>
            <a:ext cx="10269512" cy="4957713"/>
          </a:xfrm>
          <a:prstGeom prst="rect">
            <a:avLst/>
          </a:prstGeom>
        </p:spPr>
      </p:pic>
      <p:pic>
        <p:nvPicPr>
          <p:cNvPr id="4" name="Picture 3">
            <a:extLst>
              <a:ext uri="{FF2B5EF4-FFF2-40B4-BE49-F238E27FC236}">
                <a16:creationId xmlns:a16="http://schemas.microsoft.com/office/drawing/2014/main" xmlns="" id="{E24962FC-6FF8-FD18-5356-429A44F54E2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10000" y="3868158"/>
            <a:ext cx="7848600" cy="2596963"/>
          </a:xfrm>
          <a:prstGeom prst="rect">
            <a:avLst/>
          </a:prstGeom>
        </p:spPr>
      </p:pic>
    </p:spTree>
    <p:extLst>
      <p:ext uri="{BB962C8B-B14F-4D97-AF65-F5344CB8AC3E}">
        <p14:creationId xmlns:p14="http://schemas.microsoft.com/office/powerpoint/2010/main" val="1184822537"/>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227826" y="408630"/>
            <a:ext cx="11004645" cy="677621"/>
          </a:xfrm>
          <a:prstGeom prst="rect">
            <a:avLst/>
          </a:prstGeom>
        </p:spPr>
        <p:txBody>
          <a:bodyPr vert="horz" wrap="square" lIns="0" tIns="12700" rIns="0" bIns="0" rtlCol="0">
            <a:spAutoFit/>
          </a:bodyPr>
          <a:lstStyle/>
          <a:p>
            <a:r>
              <a:rPr lang="en-US" sz="4800" b="1" spc="-10" dirty="0">
                <a:solidFill>
                  <a:srgbClr val="C00000"/>
                </a:solidFill>
              </a:rPr>
              <a:t>Social Engineering(Do’s &amp; </a:t>
            </a:r>
            <a:r>
              <a:rPr lang="en-US" sz="4800" b="1" spc="-10" dirty="0" err="1">
                <a:solidFill>
                  <a:srgbClr val="C00000"/>
                </a:solidFill>
              </a:rPr>
              <a:t>Dont’s</a:t>
            </a:r>
            <a:r>
              <a:rPr lang="en-US" sz="4800" b="1" spc="-10" dirty="0">
                <a:solidFill>
                  <a:srgbClr val="C00000"/>
                </a:solidFill>
              </a:rPr>
              <a:t>)</a:t>
            </a:r>
          </a:p>
        </p:txBody>
      </p:sp>
      <p:sp>
        <p:nvSpPr>
          <p:cNvPr id="6" name="object 4">
            <a:extLst>
              <a:ext uri="{B9781152-3863-423D-B7DB-5C48F138C2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2F7774-8BFF-4EF6-AAD2-88E3B5E8F67F}"/>
              </a:ext>
            </a:extLst>
          </p:cNvPr>
          <p:cNvSpPr txBox="1"/>
          <p:nvPr/>
        </p:nvSpPr>
        <p:spPr>
          <a:xfrm>
            <a:off x="1108229" y="1709692"/>
            <a:ext cx="10668000" cy="3890809"/>
          </a:xfrm>
          <a:prstGeom prst="rect">
            <a:avLst/>
          </a:prstGeom>
        </p:spPr>
        <p:txBody>
          <a:bodyPr vert="horz" wrap="square" lIns="0" tIns="12700" rIns="0" bIns="0" rtlCol="0">
            <a:spAutoFit/>
          </a:bodyPr>
          <a:lstStyle/>
          <a:p>
            <a:r>
              <a:rPr lang="en-US" sz="2800" b="1" u="sng" dirty="0"/>
              <a:t>Do’s</a:t>
            </a:r>
          </a:p>
          <a:p>
            <a:endParaRPr lang="en-US" sz="2800" dirty="0"/>
          </a:p>
          <a:p>
            <a:pPr marL="457200" indent="-457200">
              <a:buFont typeface="Arial" panose="020B0604020202020204" pitchFamily="34" charset="0"/>
              <a:buChar char="•"/>
            </a:pPr>
            <a:r>
              <a:rPr lang="en-US" sz="2800" dirty="0"/>
              <a:t>Document the situation verify the caller identity, obtain as much information as possible, if Caller ID is available, write down the caller's telephone number, take detailed notes of the conversation</a:t>
            </a:r>
          </a:p>
          <a:p>
            <a:pPr marL="457200" indent="-457200">
              <a:buFont typeface="Arial" panose="020B0604020202020204" pitchFamily="34" charset="0"/>
              <a:buChar char="•"/>
            </a:pPr>
            <a:r>
              <a:rPr lang="en-US" sz="2800" dirty="0"/>
              <a:t>Be aware of what you post online!</a:t>
            </a:r>
          </a:p>
          <a:p>
            <a:pPr marL="457200" indent="-457200">
              <a:buFont typeface="Arial" panose="020B0604020202020204" pitchFamily="34" charset="0"/>
              <a:buChar char="•"/>
            </a:pPr>
            <a:r>
              <a:rPr lang="en-US" sz="2800" dirty="0"/>
              <a:t>Monitor privacy settings</a:t>
            </a:r>
          </a:p>
          <a:p>
            <a:pPr marL="457200" indent="-457200">
              <a:buFont typeface="Arial" panose="020B0604020202020204" pitchFamily="34" charset="0"/>
              <a:buChar char="•"/>
            </a:pPr>
            <a:r>
              <a:rPr lang="en-US" sz="2800" dirty="0"/>
              <a:t>Refrain from discussing any work related matters on such sites.</a:t>
            </a:r>
          </a:p>
        </p:txBody>
      </p:sp>
    </p:spTree>
    <p:extLst>
      <p:ext uri="{BB962C8B-B14F-4D97-AF65-F5344CB8AC3E}">
        <p14:creationId xmlns:p14="http://schemas.microsoft.com/office/powerpoint/2010/main" val="3952181403"/>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600688" y="348619"/>
            <a:ext cx="11004645" cy="622222"/>
          </a:xfrm>
          <a:prstGeom prst="rect">
            <a:avLst/>
          </a:prstGeom>
        </p:spPr>
        <p:txBody>
          <a:bodyPr vert="horz" wrap="square" lIns="0" tIns="12700" rIns="0" bIns="0" rtlCol="0">
            <a:spAutoFit/>
          </a:bodyPr>
          <a:lstStyle/>
          <a:p>
            <a:r>
              <a:rPr lang="en-US" sz="4400" b="1" spc="-10" dirty="0">
                <a:solidFill>
                  <a:srgbClr val="C00000"/>
                </a:solidFill>
              </a:rPr>
              <a:t>Social Engineering (Do’s &amp; </a:t>
            </a:r>
            <a:r>
              <a:rPr lang="en-US" sz="4400" b="1" spc="-10" dirty="0" err="1">
                <a:solidFill>
                  <a:srgbClr val="C00000"/>
                </a:solidFill>
              </a:rPr>
              <a:t>Dont’s</a:t>
            </a:r>
            <a:r>
              <a:rPr lang="en-US" sz="4400" b="1" spc="-10" dirty="0">
                <a:solidFill>
                  <a:srgbClr val="C00000"/>
                </a:solidFill>
              </a:rPr>
              <a:t>)</a:t>
            </a:r>
          </a:p>
        </p:txBody>
      </p:sp>
      <p:sp>
        <p:nvSpPr>
          <p:cNvPr id="6" name="object 4">
            <a:extLst>
              <a:ext uri="{B9781152-3863-423D-B7DB-5C48F138C2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2F7774-8BFF-4EF6-AAD2-88E3B5E8F67F}"/>
              </a:ext>
            </a:extLst>
          </p:cNvPr>
          <p:cNvSpPr txBox="1"/>
          <p:nvPr/>
        </p:nvSpPr>
        <p:spPr>
          <a:xfrm>
            <a:off x="824144" y="1354584"/>
            <a:ext cx="10668000" cy="2167260"/>
          </a:xfrm>
          <a:prstGeom prst="rect">
            <a:avLst/>
          </a:prstGeom>
        </p:spPr>
        <p:txBody>
          <a:bodyPr vert="horz" wrap="square" lIns="0" tIns="12700" rIns="0" bIns="0" rtlCol="0">
            <a:spAutoFit/>
          </a:bodyPr>
          <a:lstStyle/>
          <a:p>
            <a:r>
              <a:rPr lang="en-US" sz="2800" b="1" u="sng" dirty="0"/>
              <a:t>Don’t</a:t>
            </a:r>
          </a:p>
          <a:p>
            <a:endParaRPr lang="en-US" sz="2800" dirty="0"/>
          </a:p>
          <a:p>
            <a:pPr marL="457200" indent="-457200">
              <a:buFont typeface="Arial" panose="020B0604020202020204" pitchFamily="34" charset="0"/>
              <a:buChar char="•"/>
            </a:pPr>
            <a:r>
              <a:rPr lang="en-US" sz="2800" dirty="0"/>
              <a:t>Participate in surveys</a:t>
            </a:r>
          </a:p>
          <a:p>
            <a:pPr marL="457200" indent="-457200">
              <a:buFont typeface="Arial" panose="020B0604020202020204" pitchFamily="34" charset="0"/>
              <a:buChar char="•"/>
            </a:pPr>
            <a:r>
              <a:rPr lang="en-US" sz="2800" dirty="0"/>
              <a:t>Share personal information</a:t>
            </a:r>
          </a:p>
          <a:p>
            <a:pPr marL="457200" indent="-457200">
              <a:buFont typeface="Arial" panose="020B0604020202020204" pitchFamily="34" charset="0"/>
              <a:buChar char="•"/>
            </a:pPr>
            <a:r>
              <a:rPr lang="en-US" sz="2800" dirty="0"/>
              <a:t>Give out computer systems or network information</a:t>
            </a:r>
          </a:p>
        </p:txBody>
      </p:sp>
    </p:spTree>
    <p:extLst>
      <p:ext uri="{BB962C8B-B14F-4D97-AF65-F5344CB8AC3E}">
        <p14:creationId xmlns:p14="http://schemas.microsoft.com/office/powerpoint/2010/main" val="3232924056"/>
      </p:ext>
      <p:ext uri="{495C53CD-EF40-4266-AD57-8D81710B90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337752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Password Attack Techniques</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400300" y="1195387"/>
            <a:ext cx="7391400" cy="4467225"/>
          </a:xfrm>
          <a:prstGeom prst="rect">
            <a:avLst/>
          </a:prstGeom>
        </p:spPr>
      </p:pic>
    </p:spTree>
    <p:extLst>
      <p:ext uri="{BB962C8B-B14F-4D97-AF65-F5344CB8AC3E}">
        <p14:creationId xmlns:p14="http://schemas.microsoft.com/office/powerpoint/2010/main" val="54717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E6696CB8-48B8-446A-B2F0-A227F4DADC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8A8919-F336-47A9-966D-423BF29B9B2C}"/>
              </a:ext>
            </a:extLst>
          </p:cNvPr>
          <p:cNvSpPr>
            <a:spLocks noGrp="1"/>
          </p:cNvSpPr>
          <p:nvPr>
            <p:ph type="title" idx="10"/>
          </p:nvPr>
        </p:nvSpPr>
        <p:spPr/>
        <p:txBody>
          <a:bodyPr rtlCol="0"/>
          <a:lstStyle/>
          <a:p>
            <a:r>
              <a:rPr lang="en-US" sz="3600" b="0" i="0" dirty="0">
                <a:solidFill>
                  <a:srgbClr val="C00000"/>
                </a:solidFill>
                <a:latin typeface="Huawei Sans"/>
              </a:rPr>
              <a:t>CIA</a:t>
            </a:r>
          </a:p>
        </p:txBody>
      </p:sp>
      <p:sp>
        <p:nvSpPr>
          <p:cNvPr id="5" name="Rectangle 4">
            <a:extLst>
              <a:ext uri="{72CA32AE-59E1-4FCF-BB49-CD2ABA3CC6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F7E968C-97BC-4561-8617-F01C4EA76271}"/>
              </a:ext>
            </a:extLst>
          </p:cNvPr>
          <p:cNvSpPr/>
          <p:nvPr/>
        </p:nvSpPr>
        <p:spPr>
          <a:xfrm>
            <a:off x="8669683" y="4188609"/>
            <a:ext cx="1143000" cy="1143000"/>
          </a:xfrm>
          <a:prstGeom prst="rect">
            <a:avLst/>
          </a:prstGeom>
          <a:noFill/>
          <a:ln>
            <a:noFill/>
          </a:ln>
          <a:effectLst/>
        </p:spPr>
        <p:style>
          <a:lnRef idx="2">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6" name="Picture 5">
            <a:extLst>
              <a:ext uri="{6A50D221-FFB6-4752-B303-6FD0436BA4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6E7B5B-3D19-4807-9054-5FB7E5CBE861}"/>
              </a:ext>
            </a:extLst>
          </p:cNvPr>
          <p:cNvPicPr>
            <a:picLocks noChangeAspect="1"/>
          </p:cNvPicPr>
          <p:nvPr/>
        </p:nvPicPr>
        <p:blipFill>
          <a:blip r:embed="rId2"/>
          <a:stretch>
            <a:fillRect/>
          </a:stretch>
        </p:blipFill>
        <p:spPr>
          <a:xfrm>
            <a:off x="2558910" y="538953"/>
            <a:ext cx="7521311" cy="5495163"/>
          </a:xfrm>
          <a:prstGeom prst="rect">
            <a:avLst/>
          </a:prstGeom>
          <a:noFill/>
        </p:spPr>
      </p:pic>
    </p:spTree>
    <p:extLst>
      <p:ext uri="{48F1FF27-F6F1-430E-A39A-5E3122766BE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Types of Authentication : Password Authentication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476500" y="1223962"/>
            <a:ext cx="7239000" cy="4410075"/>
          </a:xfrm>
          <a:prstGeom prst="rect">
            <a:avLst/>
          </a:prstGeom>
        </p:spPr>
      </p:pic>
    </p:spTree>
    <p:extLst>
      <p:ext uri="{BB962C8B-B14F-4D97-AF65-F5344CB8AC3E}">
        <p14:creationId xmlns:p14="http://schemas.microsoft.com/office/powerpoint/2010/main" val="3309960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Malware Attacks</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95525" y="1162050"/>
            <a:ext cx="7600950" cy="4533900"/>
          </a:xfrm>
          <a:prstGeom prst="rect">
            <a:avLst/>
          </a:prstGeom>
        </p:spPr>
      </p:pic>
    </p:spTree>
    <p:extLst>
      <p:ext uri="{BB962C8B-B14F-4D97-AF65-F5344CB8AC3E}">
        <p14:creationId xmlns:p14="http://schemas.microsoft.com/office/powerpoint/2010/main" val="161892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Types of Authentication : Smart Card Authentication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357437" y="1243012"/>
            <a:ext cx="7477125" cy="4371975"/>
          </a:xfrm>
          <a:prstGeom prst="rect">
            <a:avLst/>
          </a:prstGeom>
        </p:spPr>
      </p:pic>
    </p:spTree>
    <p:extLst>
      <p:ext uri="{BB962C8B-B14F-4D97-AF65-F5344CB8AC3E}">
        <p14:creationId xmlns:p14="http://schemas.microsoft.com/office/powerpoint/2010/main" val="2965443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Types of Authentication : Biometrics</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338387" y="1276350"/>
            <a:ext cx="7515225" cy="4305300"/>
          </a:xfrm>
          <a:prstGeom prst="rect">
            <a:avLst/>
          </a:prstGeom>
        </p:spPr>
      </p:pic>
    </p:spTree>
    <p:extLst>
      <p:ext uri="{BB962C8B-B14F-4D97-AF65-F5344CB8AC3E}">
        <p14:creationId xmlns:p14="http://schemas.microsoft.com/office/powerpoint/2010/main" val="260480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Types of Authentication : Two-factor Authentication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347912" y="1204912"/>
            <a:ext cx="7496175" cy="4448175"/>
          </a:xfrm>
          <a:prstGeom prst="rect">
            <a:avLst/>
          </a:prstGeom>
        </p:spPr>
      </p:pic>
    </p:spTree>
    <p:extLst>
      <p:ext uri="{BB962C8B-B14F-4D97-AF65-F5344CB8AC3E}">
        <p14:creationId xmlns:p14="http://schemas.microsoft.com/office/powerpoint/2010/main" val="58768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1999" y="304800"/>
            <a:ext cx="11004645" cy="511422"/>
          </a:xfrm>
          <a:prstGeom prst="rect">
            <a:avLst/>
          </a:prstGeom>
        </p:spPr>
        <p:txBody>
          <a:bodyPr vert="horz" wrap="square" lIns="0" tIns="12700" rIns="0" bIns="0" rtlCol="0">
            <a:spAutoFit/>
          </a:bodyPr>
          <a:lstStyle/>
          <a:p>
            <a:r>
              <a:rPr lang="en-US" spc="-10" dirty="0">
                <a:solidFill>
                  <a:srgbClr val="C00000"/>
                </a:solidFill>
              </a:rPr>
              <a:t>Types of Authentication : Single Sign-on (SSO)</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443162" y="1271587"/>
            <a:ext cx="7305675" cy="4314825"/>
          </a:xfrm>
          <a:prstGeom prst="rect">
            <a:avLst/>
          </a:prstGeom>
        </p:spPr>
      </p:pic>
    </p:spTree>
    <p:extLst>
      <p:ext uri="{BB962C8B-B14F-4D97-AF65-F5344CB8AC3E}">
        <p14:creationId xmlns:p14="http://schemas.microsoft.com/office/powerpoint/2010/main" val="1736443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Physical Security</a:t>
            </a:r>
          </a:p>
        </p:txBody>
      </p:sp>
      <p:pic>
        <p:nvPicPr>
          <p:cNvPr id="3" name="Picture 2"/>
          <p:cNvPicPr>
            <a:picLocks noChangeAspect="1"/>
          </p:cNvPicPr>
          <p:nvPr/>
        </p:nvPicPr>
        <p:blipFill>
          <a:blip r:embed="rId2"/>
          <a:stretch>
            <a:fillRect/>
          </a:stretch>
        </p:blipFill>
        <p:spPr>
          <a:xfrm>
            <a:off x="2743200" y="1219200"/>
            <a:ext cx="6476999" cy="4419600"/>
          </a:xfrm>
          <a:prstGeom prst="rect">
            <a:avLst/>
          </a:prstGeom>
        </p:spPr>
      </p:pic>
    </p:spTree>
    <p:extLst>
      <p:ext uri="{BB962C8B-B14F-4D97-AF65-F5344CB8AC3E}">
        <p14:creationId xmlns:p14="http://schemas.microsoft.com/office/powerpoint/2010/main" val="2166068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Factors Affecting Physical Security</a:t>
            </a:r>
          </a:p>
        </p:txBody>
      </p:sp>
      <p:pic>
        <p:nvPicPr>
          <p:cNvPr id="3" name="Picture 2"/>
          <p:cNvPicPr>
            <a:picLocks noChangeAspect="1"/>
          </p:cNvPicPr>
          <p:nvPr/>
        </p:nvPicPr>
        <p:blipFill>
          <a:blip r:embed="rId2"/>
          <a:stretch>
            <a:fillRect/>
          </a:stretch>
        </p:blipFill>
        <p:spPr>
          <a:xfrm>
            <a:off x="2590800" y="1319212"/>
            <a:ext cx="6400800" cy="4219575"/>
          </a:xfrm>
          <a:prstGeom prst="rect">
            <a:avLst/>
          </a:prstGeom>
        </p:spPr>
      </p:pic>
    </p:spTree>
    <p:extLst>
      <p:ext uri="{BB962C8B-B14F-4D97-AF65-F5344CB8AC3E}">
        <p14:creationId xmlns:p14="http://schemas.microsoft.com/office/powerpoint/2010/main" val="377682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Physical Security Controls</a:t>
            </a:r>
          </a:p>
        </p:txBody>
      </p:sp>
      <p:pic>
        <p:nvPicPr>
          <p:cNvPr id="3" name="Picture 2"/>
          <p:cNvPicPr>
            <a:picLocks noChangeAspect="1"/>
          </p:cNvPicPr>
          <p:nvPr/>
        </p:nvPicPr>
        <p:blipFill>
          <a:blip r:embed="rId2"/>
          <a:stretch>
            <a:fillRect/>
          </a:stretch>
        </p:blipFill>
        <p:spPr>
          <a:xfrm>
            <a:off x="2590800" y="1219200"/>
            <a:ext cx="6324600" cy="4419600"/>
          </a:xfrm>
          <a:prstGeom prst="rect">
            <a:avLst/>
          </a:prstGeom>
        </p:spPr>
      </p:pic>
    </p:spTree>
    <p:extLst>
      <p:ext uri="{BB962C8B-B14F-4D97-AF65-F5344CB8AC3E}">
        <p14:creationId xmlns:p14="http://schemas.microsoft.com/office/powerpoint/2010/main" val="278035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Physical Security Controls : Physical Barriers</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667000" y="1219200"/>
            <a:ext cx="6400800" cy="4419600"/>
          </a:xfrm>
          <a:prstGeom prst="rect">
            <a:avLst/>
          </a:prstGeom>
        </p:spPr>
      </p:pic>
    </p:spTree>
    <p:extLst>
      <p:ext uri="{BB962C8B-B14F-4D97-AF65-F5344CB8AC3E}">
        <p14:creationId xmlns:p14="http://schemas.microsoft.com/office/powerpoint/2010/main" val="192240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762000" y="304800"/>
            <a:ext cx="11004645" cy="511422"/>
          </a:xfrm>
          <a:prstGeom prst="rect">
            <a:avLst/>
          </a:prstGeom>
        </p:spPr>
        <p:txBody>
          <a:bodyPr vert="horz" wrap="square" lIns="0" tIns="12700" rIns="0" bIns="0" rtlCol="0">
            <a:spAutoFit/>
          </a:bodyPr>
          <a:lstStyle/>
          <a:p>
            <a:r>
              <a:rPr lang="en-US" spc="-10" dirty="0">
                <a:solidFill>
                  <a:srgbClr val="C00000"/>
                </a:solidFill>
              </a:rPr>
              <a:t>Encryption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607298" y="1281112"/>
            <a:ext cx="8236789" cy="4720193"/>
          </a:xfrm>
          <a:prstGeom prst="rect">
            <a:avLst/>
          </a:prstGeom>
        </p:spPr>
      </p:pic>
    </p:spTree>
    <p:extLst>
      <p:ext uri="{BB962C8B-B14F-4D97-AF65-F5344CB8AC3E}">
        <p14:creationId xmlns:p14="http://schemas.microsoft.com/office/powerpoint/2010/main" val="1194041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Physical Security Controls : Security Personnel</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590800" y="1223962"/>
            <a:ext cx="6400800" cy="4410075"/>
          </a:xfrm>
          <a:prstGeom prst="rect">
            <a:avLst/>
          </a:prstGeom>
        </p:spPr>
      </p:pic>
    </p:spTree>
    <p:extLst>
      <p:ext uri="{BB962C8B-B14F-4D97-AF65-F5344CB8AC3E}">
        <p14:creationId xmlns:p14="http://schemas.microsoft.com/office/powerpoint/2010/main" val="503855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76200"/>
            <a:ext cx="11004645" cy="1010020"/>
          </a:xfrm>
          <a:prstGeom prst="rect">
            <a:avLst/>
          </a:prstGeom>
        </p:spPr>
        <p:txBody>
          <a:bodyPr vert="horz" wrap="square" lIns="0" tIns="12700" rIns="0" bIns="0" rtlCol="0">
            <a:spAutoFit/>
          </a:bodyPr>
          <a:lstStyle/>
          <a:p>
            <a:r>
              <a:rPr lang="en-US" spc="-10" dirty="0">
                <a:solidFill>
                  <a:srgbClr val="C00000"/>
                </a:solidFill>
              </a:rPr>
              <a:t>Physical Security Controls : Authenticating Individuals with “Something You Know” Factor</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3200" y="1447800"/>
            <a:ext cx="6400800" cy="4400550"/>
          </a:xfrm>
          <a:prstGeom prst="rect">
            <a:avLst/>
          </a:prstGeom>
        </p:spPr>
      </p:pic>
    </p:spTree>
    <p:extLst>
      <p:ext uri="{BB962C8B-B14F-4D97-AF65-F5344CB8AC3E}">
        <p14:creationId xmlns:p14="http://schemas.microsoft.com/office/powerpoint/2010/main" val="4131451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76200"/>
            <a:ext cx="11004645" cy="1010020"/>
          </a:xfrm>
          <a:prstGeom prst="rect">
            <a:avLst/>
          </a:prstGeom>
        </p:spPr>
        <p:txBody>
          <a:bodyPr vert="horz" wrap="square" lIns="0" tIns="12700" rIns="0" bIns="0" rtlCol="0">
            <a:spAutoFit/>
          </a:bodyPr>
          <a:lstStyle/>
          <a:p>
            <a:r>
              <a:rPr lang="en-US" spc="-10" dirty="0">
                <a:solidFill>
                  <a:srgbClr val="C00000"/>
                </a:solidFill>
              </a:rPr>
              <a:t>Physical Security Controls : Authenticating Individuals with “Something You Know” Factor</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3200" y="1371600"/>
            <a:ext cx="6248400" cy="4305300"/>
          </a:xfrm>
          <a:prstGeom prst="rect">
            <a:avLst/>
          </a:prstGeom>
        </p:spPr>
      </p:pic>
    </p:spTree>
    <p:extLst>
      <p:ext uri="{BB962C8B-B14F-4D97-AF65-F5344CB8AC3E}">
        <p14:creationId xmlns:p14="http://schemas.microsoft.com/office/powerpoint/2010/main" val="1962793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76200"/>
            <a:ext cx="11004645" cy="1010020"/>
          </a:xfrm>
          <a:prstGeom prst="rect">
            <a:avLst/>
          </a:prstGeom>
        </p:spPr>
        <p:txBody>
          <a:bodyPr vert="horz" wrap="square" lIns="0" tIns="12700" rIns="0" bIns="0" rtlCol="0">
            <a:spAutoFit/>
          </a:bodyPr>
          <a:lstStyle/>
          <a:p>
            <a:r>
              <a:rPr lang="en-US" spc="-10" dirty="0">
                <a:solidFill>
                  <a:srgbClr val="C00000"/>
                </a:solidFill>
              </a:rPr>
              <a:t>Physical Security Controls : Authenticating Individuals with “Something You Are” Factor</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667000" y="1371600"/>
            <a:ext cx="6324600" cy="4448175"/>
          </a:xfrm>
          <a:prstGeom prst="rect">
            <a:avLst/>
          </a:prstGeom>
        </p:spPr>
      </p:pic>
    </p:spTree>
    <p:extLst>
      <p:ext uri="{BB962C8B-B14F-4D97-AF65-F5344CB8AC3E}">
        <p14:creationId xmlns:p14="http://schemas.microsoft.com/office/powerpoint/2010/main" val="3344208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Workplace Security : Server/Backup Device Security</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590800" y="1252537"/>
            <a:ext cx="6477000" cy="4352925"/>
          </a:xfrm>
          <a:prstGeom prst="rect">
            <a:avLst/>
          </a:prstGeom>
        </p:spPr>
      </p:pic>
    </p:spTree>
    <p:extLst>
      <p:ext uri="{BB962C8B-B14F-4D97-AF65-F5344CB8AC3E}">
        <p14:creationId xmlns:p14="http://schemas.microsoft.com/office/powerpoint/2010/main" val="4104774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Physical Security : Awareness/Training</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590800" y="1328737"/>
            <a:ext cx="6553200" cy="4200525"/>
          </a:xfrm>
          <a:prstGeom prst="rect">
            <a:avLst/>
          </a:prstGeom>
        </p:spPr>
      </p:pic>
    </p:spTree>
    <p:extLst>
      <p:ext uri="{BB962C8B-B14F-4D97-AF65-F5344CB8AC3E}">
        <p14:creationId xmlns:p14="http://schemas.microsoft.com/office/powerpoint/2010/main" val="3102772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Physical Security Checklists</a:t>
            </a:r>
          </a:p>
        </p:txBody>
      </p:sp>
      <p:pic>
        <p:nvPicPr>
          <p:cNvPr id="3" name="Picture 2"/>
          <p:cNvPicPr>
            <a:picLocks noChangeAspect="1"/>
          </p:cNvPicPr>
          <p:nvPr/>
        </p:nvPicPr>
        <p:blipFill>
          <a:blip r:embed="rId2"/>
          <a:stretch>
            <a:fillRect/>
          </a:stretch>
        </p:blipFill>
        <p:spPr>
          <a:xfrm>
            <a:off x="2514600" y="1219200"/>
            <a:ext cx="6705600" cy="4419600"/>
          </a:xfrm>
          <a:prstGeom prst="rect">
            <a:avLst/>
          </a:prstGeom>
        </p:spPr>
      </p:pic>
    </p:spTree>
    <p:extLst>
      <p:ext uri="{BB962C8B-B14F-4D97-AF65-F5344CB8AC3E}">
        <p14:creationId xmlns:p14="http://schemas.microsoft.com/office/powerpoint/2010/main" val="590691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Host Security</a:t>
            </a:r>
          </a:p>
        </p:txBody>
      </p:sp>
      <p:pic>
        <p:nvPicPr>
          <p:cNvPr id="3" name="Picture 2"/>
          <p:cNvPicPr>
            <a:picLocks noChangeAspect="1"/>
          </p:cNvPicPr>
          <p:nvPr/>
        </p:nvPicPr>
        <p:blipFill>
          <a:blip r:embed="rId2"/>
          <a:stretch>
            <a:fillRect/>
          </a:stretch>
        </p:blipFill>
        <p:spPr>
          <a:xfrm>
            <a:off x="2376487" y="1214437"/>
            <a:ext cx="7439025" cy="4429125"/>
          </a:xfrm>
          <a:prstGeom prst="rect">
            <a:avLst/>
          </a:prstGeom>
        </p:spPr>
      </p:pic>
    </p:spTree>
    <p:extLst>
      <p:ext uri="{BB962C8B-B14F-4D97-AF65-F5344CB8AC3E}">
        <p14:creationId xmlns:p14="http://schemas.microsoft.com/office/powerpoint/2010/main" val="2922345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Common Threats Specific to Host Security</a:t>
            </a:r>
          </a:p>
        </p:txBody>
      </p:sp>
      <p:pic>
        <p:nvPicPr>
          <p:cNvPr id="3" name="Picture 2"/>
          <p:cNvPicPr>
            <a:picLocks noChangeAspect="1"/>
          </p:cNvPicPr>
          <p:nvPr/>
        </p:nvPicPr>
        <p:blipFill>
          <a:blip r:embed="rId2"/>
          <a:stretch>
            <a:fillRect/>
          </a:stretch>
        </p:blipFill>
        <p:spPr>
          <a:xfrm>
            <a:off x="2433637" y="1276350"/>
            <a:ext cx="7324725" cy="4305300"/>
          </a:xfrm>
          <a:prstGeom prst="rect">
            <a:avLst/>
          </a:prstGeom>
        </p:spPr>
      </p:pic>
    </p:spTree>
    <p:extLst>
      <p:ext uri="{BB962C8B-B14F-4D97-AF65-F5344CB8AC3E}">
        <p14:creationId xmlns:p14="http://schemas.microsoft.com/office/powerpoint/2010/main" val="1720017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Host Assessment</a:t>
            </a:r>
          </a:p>
        </p:txBody>
      </p:sp>
      <p:pic>
        <p:nvPicPr>
          <p:cNvPr id="3" name="Picture 2"/>
          <p:cNvPicPr>
            <a:picLocks noChangeAspect="1"/>
          </p:cNvPicPr>
          <p:nvPr/>
        </p:nvPicPr>
        <p:blipFill>
          <a:blip r:embed="rId2"/>
          <a:stretch>
            <a:fillRect/>
          </a:stretch>
        </p:blipFill>
        <p:spPr>
          <a:xfrm>
            <a:off x="2390775" y="1290637"/>
            <a:ext cx="7410450" cy="4276725"/>
          </a:xfrm>
          <a:prstGeom prst="rect">
            <a:avLst/>
          </a:prstGeom>
        </p:spPr>
      </p:pic>
    </p:spTree>
    <p:extLst>
      <p:ext uri="{BB962C8B-B14F-4D97-AF65-F5344CB8AC3E}">
        <p14:creationId xmlns:p14="http://schemas.microsoft.com/office/powerpoint/2010/main" val="235964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lder 2">
            <a:extLst>
              <a:ext uri="{A120D8A6-5F4F-4A8E-823A-53A52C7408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2AAB7B-CA82-4EA3-91BF-63CC405FEE50}"/>
              </a:ext>
            </a:extLst>
          </p:cNvPr>
          <p:cNvSpPr>
            <a:spLocks noGrp="1"/>
          </p:cNvSpPr>
          <p:nvPr>
            <p:ph type="title"/>
          </p:nvPr>
        </p:nvSpPr>
        <p:spPr>
          <a:xfrm>
            <a:off x="388905" y="430377"/>
            <a:ext cx="11579111" cy="493652"/>
          </a:xfrm>
        </p:spPr>
        <p:txBody>
          <a:bodyPr rtlCol="0">
            <a:normAutofit fontScale="90000"/>
          </a:bodyPr>
          <a:lstStyle/>
          <a:p>
            <a:r>
              <a:rPr lang="en-US" sz="3600" b="0" dirty="0">
                <a:solidFill>
                  <a:srgbClr val="C00000"/>
                </a:solidFill>
                <a:latin typeface="Huawei Sans"/>
              </a:rPr>
              <a:t>How Encryption Works?</a:t>
            </a:r>
          </a:p>
        </p:txBody>
      </p:sp>
      <p:pic>
        <p:nvPicPr>
          <p:cNvPr id="3" name="Picture 2">
            <a:extLst>
              <a:ext uri="{B7F27A2A-47EB-491A-82BD-416D6A735A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FC69C6-9A48-415D-A033-7A3576034C4D}"/>
              </a:ext>
            </a:extLst>
          </p:cNvPr>
          <p:cNvPicPr>
            <a:picLocks noChangeAspect="1"/>
          </p:cNvPicPr>
          <p:nvPr/>
        </p:nvPicPr>
        <p:blipFill>
          <a:blip r:embed="rId2"/>
          <a:srcRect t="16440"/>
          <a:stretch>
            <a:fillRect/>
          </a:stretch>
        </p:blipFill>
        <p:spPr>
          <a:xfrm>
            <a:off x="1704975" y="1612011"/>
            <a:ext cx="8782050" cy="4289736"/>
          </a:xfrm>
          <a:prstGeom prst="rect">
            <a:avLst/>
          </a:prstGeom>
          <a:noFill/>
        </p:spPr>
      </p:pic>
    </p:spTree>
    <p:extLst>
      <p:ext uri="{9E0D9203-9C06-44E2-B0AE-54FEC538220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325499"/>
            <a:ext cx="11004645" cy="511422"/>
          </a:xfrm>
          <a:prstGeom prst="rect">
            <a:avLst/>
          </a:prstGeom>
        </p:spPr>
        <p:txBody>
          <a:bodyPr vert="horz" wrap="square" lIns="0" tIns="12700" rIns="0" bIns="0" rtlCol="0">
            <a:spAutoFit/>
          </a:bodyPr>
          <a:lstStyle/>
          <a:p>
            <a:r>
              <a:rPr lang="en-US" spc="-10" dirty="0">
                <a:solidFill>
                  <a:srgbClr val="C00000"/>
                </a:solidFill>
              </a:rPr>
              <a:t>Host Security </a:t>
            </a:r>
            <a:r>
              <a:rPr lang="en-US" spc="-10" dirty="0" err="1">
                <a:solidFill>
                  <a:srgbClr val="C00000"/>
                </a:solidFill>
              </a:rPr>
              <a:t>Baselining</a:t>
            </a:r>
            <a:endParaRPr lang="en-US" spc="-10" dirty="0">
              <a:solidFill>
                <a:srgbClr val="C00000"/>
              </a:solidFill>
            </a:endParaRPr>
          </a:p>
        </p:txBody>
      </p:sp>
      <p:pic>
        <p:nvPicPr>
          <p:cNvPr id="3" name="Picture 2"/>
          <p:cNvPicPr>
            <a:picLocks noChangeAspect="1"/>
          </p:cNvPicPr>
          <p:nvPr/>
        </p:nvPicPr>
        <p:blipFill>
          <a:blip r:embed="rId2"/>
          <a:stretch>
            <a:fillRect/>
          </a:stretch>
        </p:blipFill>
        <p:spPr>
          <a:xfrm>
            <a:off x="2386012" y="1223962"/>
            <a:ext cx="7419975" cy="4410075"/>
          </a:xfrm>
          <a:prstGeom prst="rect">
            <a:avLst/>
          </a:prstGeom>
        </p:spPr>
      </p:pic>
    </p:spTree>
    <p:extLst>
      <p:ext uri="{BB962C8B-B14F-4D97-AF65-F5344CB8AC3E}">
        <p14:creationId xmlns:p14="http://schemas.microsoft.com/office/powerpoint/2010/main" val="273731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B5C3DB-4899-46EB-A9B6-B932F9E465D0}"/>
              </a:ext>
            </a:extLst>
          </p:cNvPr>
          <p:cNvSpPr>
            <a:spLocks noGrp="1"/>
          </p:cNvSpPr>
          <p:nvPr>
            <p:ph type="title"/>
          </p:nvPr>
        </p:nvSpPr>
        <p:spPr>
          <a:xfrm>
            <a:off x="685800" y="90845"/>
            <a:ext cx="9067800" cy="628377"/>
          </a:xfrm>
          <a:prstGeom prst="rect">
            <a:avLst/>
          </a:prstGeom>
        </p:spPr>
        <p:txBody>
          <a:bodyPr vert="horz" wrap="square" lIns="0" tIns="12700" rIns="0" bIns="0" rtlCol="0">
            <a:spAutoFit/>
          </a:bodyPr>
          <a:lstStyle/>
          <a:p>
            <a:pPr marL="12700">
              <a:lnSpc>
                <a:spcPct val="100000"/>
              </a:lnSpc>
              <a:spcBef>
                <a:spcPts val="100"/>
              </a:spcBef>
            </a:pPr>
            <a:r>
              <a:rPr lang="en-US" sz="4000" spc="-5" dirty="0">
                <a:solidFill>
                  <a:srgbClr val="C00000"/>
                </a:solidFill>
              </a:rPr>
              <a:t>Introduction to Web Applications</a:t>
            </a:r>
          </a:p>
        </p:txBody>
      </p:sp>
      <p:pic>
        <p:nvPicPr>
          <p:cNvPr id="5" name="Picture 4"/>
          <p:cNvPicPr>
            <a:picLocks noChangeAspect="1"/>
          </p:cNvPicPr>
          <p:nvPr/>
        </p:nvPicPr>
        <p:blipFill>
          <a:blip r:embed="rId2"/>
          <a:stretch>
            <a:fillRect/>
          </a:stretch>
        </p:blipFill>
        <p:spPr>
          <a:xfrm>
            <a:off x="625294" y="949910"/>
            <a:ext cx="11282621" cy="5257800"/>
          </a:xfrm>
          <a:prstGeom prst="rect">
            <a:avLst/>
          </a:prstGeom>
        </p:spPr>
      </p:pic>
    </p:spTree>
    <p:extLst>
      <p:ext uri="{BB962C8B-B14F-4D97-AF65-F5344CB8AC3E}">
        <p14:creationId xmlns:p14="http://schemas.microsoft.com/office/powerpoint/2010/main" val="2307903510"/>
      </p:ext>
      <p:ext uri="{D51D733F-C1FC-4A24-AC72-831110A87EF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596080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B5C3DB-4899-46EB-A9B6-B932F9E465D0}"/>
              </a:ext>
            </a:extLst>
          </p:cNvPr>
          <p:cNvSpPr>
            <a:spLocks noGrp="1"/>
          </p:cNvSpPr>
          <p:nvPr>
            <p:ph type="title"/>
          </p:nvPr>
        </p:nvSpPr>
        <p:spPr>
          <a:xfrm>
            <a:off x="761999" y="381000"/>
            <a:ext cx="9982201" cy="566822"/>
          </a:xfrm>
          <a:prstGeom prst="rect">
            <a:avLst/>
          </a:prstGeom>
        </p:spPr>
        <p:txBody>
          <a:bodyPr vert="horz" wrap="square" lIns="0" tIns="12700" rIns="0" bIns="0" rtlCol="0">
            <a:spAutoFit/>
          </a:bodyPr>
          <a:lstStyle/>
          <a:p>
            <a:pPr marL="12700">
              <a:lnSpc>
                <a:spcPct val="100000"/>
              </a:lnSpc>
              <a:spcBef>
                <a:spcPts val="100"/>
              </a:spcBef>
            </a:pPr>
            <a:r>
              <a:rPr lang="en-US" spc="-5" dirty="0">
                <a:solidFill>
                  <a:srgbClr val="C00000"/>
                </a:solidFill>
              </a:rPr>
              <a:t>OWASP Top 10 Web Applications Threats</a:t>
            </a:r>
          </a:p>
        </p:txBody>
      </p:sp>
      <p:pic>
        <p:nvPicPr>
          <p:cNvPr id="1026" name="Picture 2" descr="OWASP Top 10:2021">
            <a:extLst>
              <a:ext uri="{FF2B5EF4-FFF2-40B4-BE49-F238E27FC236}">
                <a16:creationId xmlns:a16="http://schemas.microsoft.com/office/drawing/2014/main" xmlns="" id="{EDB7A4EE-B80B-626E-BB69-89190EF730B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99" r="1200"/>
          <a:stretch/>
        </p:blipFill>
        <p:spPr bwMode="auto">
          <a:xfrm>
            <a:off x="609600" y="1600200"/>
            <a:ext cx="11277602" cy="316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868168"/>
      </p:ext>
      <p:ext uri="{D51D733F-C1FC-4A24-AC72-831110A87EF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596080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B5C3DB-4899-46EB-A9B6-B932F9E465D0}"/>
              </a:ext>
            </a:extLst>
          </p:cNvPr>
          <p:cNvSpPr>
            <a:spLocks noGrp="1"/>
          </p:cNvSpPr>
          <p:nvPr>
            <p:ph type="title"/>
          </p:nvPr>
        </p:nvSpPr>
        <p:spPr>
          <a:xfrm>
            <a:off x="533400" y="436400"/>
            <a:ext cx="9982201" cy="456022"/>
          </a:xfrm>
          <a:prstGeom prst="rect">
            <a:avLst/>
          </a:prstGeom>
        </p:spPr>
        <p:txBody>
          <a:bodyPr vert="horz" wrap="square" lIns="0" tIns="12700" rIns="0" bIns="0" rtlCol="0">
            <a:spAutoFit/>
          </a:bodyPr>
          <a:lstStyle/>
          <a:p>
            <a:pPr algn="l"/>
            <a:r>
              <a:rPr lang="en-US" sz="3200" b="0" i="0" dirty="0">
                <a:solidFill>
                  <a:srgbClr val="C00000"/>
                </a:solidFill>
                <a:effectLst/>
                <a:latin typeface="Roboto" panose="02000000000000000000" pitchFamily="2" charset="0"/>
              </a:rPr>
              <a:t>A01:2021 – Broken Access Control</a:t>
            </a:r>
          </a:p>
        </p:txBody>
      </p:sp>
      <p:pic>
        <p:nvPicPr>
          <p:cNvPr id="4" name="Picture 3">
            <a:extLst>
              <a:ext uri="{FF2B5EF4-FFF2-40B4-BE49-F238E27FC236}">
                <a16:creationId xmlns:a16="http://schemas.microsoft.com/office/drawing/2014/main" xmlns="" id="{D0E68FAA-D04B-3EC2-8FCC-39433864DD9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57753" y="1066800"/>
            <a:ext cx="11201400" cy="5230096"/>
          </a:xfrm>
          <a:prstGeom prst="rect">
            <a:avLst/>
          </a:prstGeom>
        </p:spPr>
      </p:pic>
    </p:spTree>
    <p:extLst>
      <p:ext uri="{BB962C8B-B14F-4D97-AF65-F5344CB8AC3E}">
        <p14:creationId xmlns:p14="http://schemas.microsoft.com/office/powerpoint/2010/main" val="2276617155"/>
      </p:ext>
      <p:ext uri="{D51D733F-C1FC-4A24-AC72-831110A87EF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596080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B5C3DB-4899-46EB-A9B6-B932F9E465D0}"/>
              </a:ext>
            </a:extLst>
          </p:cNvPr>
          <p:cNvSpPr>
            <a:spLocks noGrp="1"/>
          </p:cNvSpPr>
          <p:nvPr>
            <p:ph type="title"/>
          </p:nvPr>
        </p:nvSpPr>
        <p:spPr>
          <a:prstGeom prst="rect">
            <a:avLst/>
          </a:prstGeom>
        </p:spPr>
        <p:txBody>
          <a:bodyPr vert="horz" wrap="square" lIns="0" tIns="12700" rIns="0" bIns="0" rtlCol="0">
            <a:spAutoFit/>
          </a:bodyPr>
          <a:lstStyle/>
          <a:p>
            <a:pPr algn="l"/>
            <a:r>
              <a:rPr lang="en-US" b="0" i="0" dirty="0">
                <a:solidFill>
                  <a:srgbClr val="C00000"/>
                </a:solidFill>
                <a:effectLst/>
                <a:latin typeface="Roboto" panose="02000000000000000000" pitchFamily="2" charset="0"/>
              </a:rPr>
              <a:t>A02:2021 – Cryptographic Failures</a:t>
            </a:r>
          </a:p>
        </p:txBody>
      </p:sp>
      <p:sp>
        <p:nvSpPr>
          <p:cNvPr id="3" name="Text Placeholder 2">
            <a:extLst>
              <a:ext uri="{FF2B5EF4-FFF2-40B4-BE49-F238E27FC236}">
                <a16:creationId xmlns:a16="http://schemas.microsoft.com/office/drawing/2014/main" xmlns="" id="{12B20122-DD96-DBBF-09BF-076CEDA8DFE1}"/>
              </a:ext>
            </a:extLst>
          </p:cNvPr>
          <p:cNvSpPr>
            <a:spLocks noGrp="1"/>
          </p:cNvSpPr>
          <p:nvPr>
            <p:ph type="body" idx="1"/>
          </p:nvPr>
        </p:nvSpPr>
        <p:spPr/>
        <p:txBody>
          <a:bodyPr/>
          <a:lstStyle/>
          <a:p>
            <a:r>
              <a:rPr lang="en-US" dirty="0">
                <a:latin typeface="+mj-lt"/>
              </a:rPr>
              <a:t>Is any data transmitted in clear text? This concerns protocols such as HTTP, SMTP, FTP also using TLS upgrades like STARTTLS. External internet traffic is hazardous. Verify all internal traffic, e.g., between load balancers, web servers, or back-end systems.</a:t>
            </a:r>
          </a:p>
          <a:p>
            <a:r>
              <a:rPr lang="en-US" dirty="0">
                <a:latin typeface="+mj-lt"/>
              </a:rPr>
              <a:t>Are any old or weak cryptographic algorithms or protocols used either by default or in older code?</a:t>
            </a:r>
          </a:p>
          <a:p>
            <a:r>
              <a:rPr lang="en-US" dirty="0">
                <a:latin typeface="+mj-lt"/>
              </a:rPr>
              <a:t>Are default crypto keys in use, weak crypto keys generated or re-used, or is proper key management or rotation missing? Are crypto keys checked into source code repositories?</a:t>
            </a:r>
          </a:p>
        </p:txBody>
      </p:sp>
    </p:spTree>
    <p:extLst>
      <p:ext uri="{BB962C8B-B14F-4D97-AF65-F5344CB8AC3E}">
        <p14:creationId xmlns:p14="http://schemas.microsoft.com/office/powerpoint/2010/main" val="139459283"/>
      </p:ext>
      <p:ext uri="{D51D733F-C1FC-4A24-AC72-831110A87EF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596080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B5C3DB-4899-46EB-A9B6-B932F9E465D0}"/>
              </a:ext>
            </a:extLst>
          </p:cNvPr>
          <p:cNvSpPr>
            <a:spLocks noGrp="1"/>
          </p:cNvSpPr>
          <p:nvPr>
            <p:ph type="title"/>
          </p:nvPr>
        </p:nvSpPr>
        <p:spPr>
          <a:xfrm>
            <a:off x="447587" y="439118"/>
            <a:ext cx="11301501" cy="511422"/>
          </a:xfrm>
          <a:prstGeom prst="rect">
            <a:avLst/>
          </a:prstGeom>
        </p:spPr>
        <p:txBody>
          <a:bodyPr vert="horz" wrap="square" lIns="0" tIns="12700" rIns="0" bIns="0" rtlCol="0">
            <a:spAutoFit/>
          </a:bodyPr>
          <a:lstStyle/>
          <a:p>
            <a:pPr algn="l"/>
            <a:r>
              <a:rPr lang="en-US" sz="3600" spc="-10" dirty="0">
                <a:solidFill>
                  <a:srgbClr val="C00000"/>
                </a:solidFill>
              </a:rPr>
              <a:t>(Continue.,)</a:t>
            </a:r>
            <a:endParaRPr lang="en-US" b="0" i="0" dirty="0">
              <a:solidFill>
                <a:srgbClr val="C00000"/>
              </a:solidFill>
              <a:effectLst/>
              <a:latin typeface="Roboto" panose="02000000000000000000" pitchFamily="2" charset="0"/>
            </a:endParaRPr>
          </a:p>
        </p:txBody>
      </p:sp>
      <p:sp>
        <p:nvSpPr>
          <p:cNvPr id="3" name="Text Placeholder 2">
            <a:extLst>
              <a:ext uri="{FF2B5EF4-FFF2-40B4-BE49-F238E27FC236}">
                <a16:creationId xmlns:a16="http://schemas.microsoft.com/office/drawing/2014/main" xmlns="" id="{12B20122-DD96-DBBF-09BF-076CEDA8DFE1}"/>
              </a:ext>
            </a:extLst>
          </p:cNvPr>
          <p:cNvSpPr>
            <a:spLocks noGrp="1"/>
          </p:cNvSpPr>
          <p:nvPr>
            <p:ph type="body" idx="1"/>
          </p:nvPr>
        </p:nvSpPr>
        <p:spPr/>
        <p:txBody>
          <a:bodyPr/>
          <a:lstStyle/>
          <a:p>
            <a:r>
              <a:rPr lang="en-US" dirty="0">
                <a:latin typeface="+mj-lt"/>
              </a:rPr>
              <a:t>Is encryption not enforced, e.g., are any HTTP headers (browser) security directives or headers missing?</a:t>
            </a:r>
          </a:p>
          <a:p>
            <a:r>
              <a:rPr lang="en-US" dirty="0">
                <a:latin typeface="+mj-lt"/>
              </a:rPr>
              <a:t>Is the received server certificate and the trust chain properly validated?</a:t>
            </a:r>
          </a:p>
          <a:p>
            <a:r>
              <a:rPr lang="en-US" dirty="0">
                <a:latin typeface="+mj-lt"/>
              </a:rPr>
              <a:t>Are initialization vectors ignored, reused, or not generated sufficiently secure for the cryptographic mode of operation? Is an insecure mode of operation such as ECB in use? Is encryption used when authenticated encryption is more appropriate?</a:t>
            </a:r>
          </a:p>
          <a:p>
            <a:r>
              <a:rPr lang="en-US" dirty="0">
                <a:latin typeface="+mj-lt"/>
              </a:rPr>
              <a:t>Are passwords being used as cryptographic keys in absence of a password base key derivation function?</a:t>
            </a:r>
          </a:p>
          <a:p>
            <a:endParaRPr lang="en-US" dirty="0">
              <a:latin typeface="+mj-lt"/>
            </a:endParaRPr>
          </a:p>
        </p:txBody>
      </p:sp>
    </p:spTree>
    <p:extLst>
      <p:ext uri="{BB962C8B-B14F-4D97-AF65-F5344CB8AC3E}">
        <p14:creationId xmlns:p14="http://schemas.microsoft.com/office/powerpoint/2010/main" val="3852864086"/>
      </p:ext>
      <p:ext uri="{D51D733F-C1FC-4A24-AC72-831110A87EF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596080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B5C3DB-4899-46EB-A9B6-B932F9E465D0}"/>
              </a:ext>
            </a:extLst>
          </p:cNvPr>
          <p:cNvSpPr>
            <a:spLocks noGrp="1"/>
          </p:cNvSpPr>
          <p:nvPr>
            <p:ph type="title"/>
          </p:nvPr>
        </p:nvSpPr>
        <p:spPr>
          <a:xfrm>
            <a:off x="447587" y="439118"/>
            <a:ext cx="11301501" cy="511422"/>
          </a:xfrm>
          <a:prstGeom prst="rect">
            <a:avLst/>
          </a:prstGeom>
        </p:spPr>
        <p:txBody>
          <a:bodyPr vert="horz" wrap="square" lIns="0" tIns="12700" rIns="0" bIns="0" rtlCol="0">
            <a:spAutoFit/>
          </a:bodyPr>
          <a:lstStyle/>
          <a:p>
            <a:pPr algn="l"/>
            <a:r>
              <a:rPr lang="en-US" sz="3600" spc="-10" dirty="0">
                <a:solidFill>
                  <a:srgbClr val="C00000"/>
                </a:solidFill>
              </a:rPr>
              <a:t>(Continue.,)</a:t>
            </a:r>
            <a:endParaRPr lang="en-US" b="0" i="0" dirty="0">
              <a:solidFill>
                <a:srgbClr val="C00000"/>
              </a:solidFill>
              <a:effectLst/>
              <a:latin typeface="Roboto" panose="02000000000000000000" pitchFamily="2" charset="0"/>
            </a:endParaRPr>
          </a:p>
        </p:txBody>
      </p:sp>
      <p:sp>
        <p:nvSpPr>
          <p:cNvPr id="3" name="Text Placeholder 2">
            <a:extLst>
              <a:ext uri="{FF2B5EF4-FFF2-40B4-BE49-F238E27FC236}">
                <a16:creationId xmlns:a16="http://schemas.microsoft.com/office/drawing/2014/main" xmlns="" id="{12B20122-DD96-DBBF-09BF-076CEDA8DFE1}"/>
              </a:ext>
            </a:extLst>
          </p:cNvPr>
          <p:cNvSpPr>
            <a:spLocks noGrp="1"/>
          </p:cNvSpPr>
          <p:nvPr>
            <p:ph type="body" idx="1"/>
          </p:nvPr>
        </p:nvSpPr>
        <p:spPr/>
        <p:txBody>
          <a:bodyPr/>
          <a:lstStyle/>
          <a:p>
            <a:r>
              <a:rPr lang="en-US" dirty="0">
                <a:latin typeface="+mj-lt"/>
              </a:rPr>
              <a:t>Are deprecated hash functions such as MD5 or SHA1 in use, or are non-cryptographic hash functions used when cryptographic hash functions are needed?</a:t>
            </a:r>
          </a:p>
          <a:p>
            <a:r>
              <a:rPr lang="en-US" dirty="0">
                <a:latin typeface="+mj-lt"/>
              </a:rPr>
              <a:t>Are deprecated cryptographic padding methods such as PKCS number 1 v1.5 in use?</a:t>
            </a:r>
          </a:p>
          <a:p>
            <a:r>
              <a:rPr lang="en-US" dirty="0">
                <a:latin typeface="+mj-lt"/>
              </a:rPr>
              <a:t>Are cryptographic error messages or side channel information exploitable, for example in the form of padding oracle attacks?</a:t>
            </a:r>
          </a:p>
        </p:txBody>
      </p:sp>
    </p:spTree>
    <p:extLst>
      <p:ext uri="{BB962C8B-B14F-4D97-AF65-F5344CB8AC3E}">
        <p14:creationId xmlns:p14="http://schemas.microsoft.com/office/powerpoint/2010/main" val="99998108"/>
      </p:ext>
      <p:ext uri="{D51D733F-C1FC-4A24-AC72-831110A87EF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596080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B5C3DB-4899-46EB-A9B6-B932F9E465D0}"/>
              </a:ext>
            </a:extLst>
          </p:cNvPr>
          <p:cNvSpPr>
            <a:spLocks noGrp="1"/>
          </p:cNvSpPr>
          <p:nvPr>
            <p:ph type="title"/>
          </p:nvPr>
        </p:nvSpPr>
        <p:spPr>
          <a:xfrm>
            <a:off x="533400" y="381000"/>
            <a:ext cx="9982201" cy="511422"/>
          </a:xfrm>
          <a:prstGeom prst="rect">
            <a:avLst/>
          </a:prstGeom>
        </p:spPr>
        <p:txBody>
          <a:bodyPr vert="horz" wrap="square" lIns="0" tIns="12700" rIns="0" bIns="0" rtlCol="0">
            <a:spAutoFit/>
          </a:bodyPr>
          <a:lstStyle/>
          <a:p>
            <a:pPr algn="l"/>
            <a:r>
              <a:rPr lang="en-US" b="0" i="0" dirty="0">
                <a:solidFill>
                  <a:srgbClr val="C00000"/>
                </a:solidFill>
                <a:effectLst/>
                <a:latin typeface="Roboto" panose="02000000000000000000" pitchFamily="2" charset="0"/>
              </a:rPr>
              <a:t>A03:2021 – Injection</a:t>
            </a:r>
          </a:p>
        </p:txBody>
      </p:sp>
      <p:pic>
        <p:nvPicPr>
          <p:cNvPr id="5" name="Picture 4">
            <a:extLst>
              <a:ext uri="{FF2B5EF4-FFF2-40B4-BE49-F238E27FC236}">
                <a16:creationId xmlns:a16="http://schemas.microsoft.com/office/drawing/2014/main" xmlns="" id="{106018C0-FD0F-9F5D-B292-F84B0AA39A3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66762" y="957262"/>
            <a:ext cx="10658475" cy="4943475"/>
          </a:xfrm>
          <a:prstGeom prst="rect">
            <a:avLst/>
          </a:prstGeom>
        </p:spPr>
      </p:pic>
    </p:spTree>
    <p:extLst>
      <p:ext uri="{BB962C8B-B14F-4D97-AF65-F5344CB8AC3E}">
        <p14:creationId xmlns:p14="http://schemas.microsoft.com/office/powerpoint/2010/main" val="1960537670"/>
      </p:ext>
      <p:ext uri="{D51D733F-C1FC-4A24-AC72-831110A87EF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596080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B5C3DB-4899-46EB-A9B6-B932F9E465D0}"/>
              </a:ext>
            </a:extLst>
          </p:cNvPr>
          <p:cNvSpPr>
            <a:spLocks noGrp="1"/>
          </p:cNvSpPr>
          <p:nvPr>
            <p:ph type="title"/>
          </p:nvPr>
        </p:nvSpPr>
        <p:spPr>
          <a:xfrm>
            <a:off x="533400" y="381000"/>
            <a:ext cx="9982201" cy="511422"/>
          </a:xfrm>
          <a:prstGeom prst="rect">
            <a:avLst/>
          </a:prstGeom>
        </p:spPr>
        <p:txBody>
          <a:bodyPr vert="horz" wrap="square" lIns="0" tIns="12700" rIns="0" bIns="0" rtlCol="0">
            <a:spAutoFit/>
          </a:bodyPr>
          <a:lstStyle/>
          <a:p>
            <a:pPr algn="l"/>
            <a:r>
              <a:rPr lang="en-US" b="0" i="0" dirty="0">
                <a:solidFill>
                  <a:srgbClr val="C00000"/>
                </a:solidFill>
                <a:effectLst/>
                <a:latin typeface="Roboto" panose="02000000000000000000" pitchFamily="2" charset="0"/>
              </a:rPr>
              <a:t>SQL Injection</a:t>
            </a:r>
          </a:p>
        </p:txBody>
      </p:sp>
      <p:pic>
        <p:nvPicPr>
          <p:cNvPr id="4" name="Picture 3">
            <a:extLst>
              <a:ext uri="{FF2B5EF4-FFF2-40B4-BE49-F238E27FC236}">
                <a16:creationId xmlns:a16="http://schemas.microsoft.com/office/drawing/2014/main" xmlns="" id="{E85B73FE-1507-D533-6D41-E69A087482D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1685" b="69420"/>
          <a:stretch/>
        </p:blipFill>
        <p:spPr>
          <a:xfrm>
            <a:off x="1066800" y="1219200"/>
            <a:ext cx="9835837" cy="1231769"/>
          </a:xfrm>
          <a:prstGeom prst="rect">
            <a:avLst/>
          </a:prstGeom>
        </p:spPr>
      </p:pic>
      <p:pic>
        <p:nvPicPr>
          <p:cNvPr id="8" name="Picture 7">
            <a:extLst>
              <a:ext uri="{FF2B5EF4-FFF2-40B4-BE49-F238E27FC236}">
                <a16:creationId xmlns:a16="http://schemas.microsoft.com/office/drawing/2014/main" xmlns="" id="{D99DA1BA-989D-85D5-2870-9F2F9756E5D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371600" y="2362200"/>
            <a:ext cx="9486900" cy="3457575"/>
          </a:xfrm>
          <a:prstGeom prst="rect">
            <a:avLst/>
          </a:prstGeom>
        </p:spPr>
      </p:pic>
    </p:spTree>
    <p:extLst>
      <p:ext uri="{BB962C8B-B14F-4D97-AF65-F5344CB8AC3E}">
        <p14:creationId xmlns:p14="http://schemas.microsoft.com/office/powerpoint/2010/main" val="3218236246"/>
      </p:ext>
      <p:ext uri="{D51D733F-C1FC-4A24-AC72-831110A87EF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596080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B5C3DB-4899-46EB-A9B6-B932F9E465D0}"/>
              </a:ext>
            </a:extLst>
          </p:cNvPr>
          <p:cNvSpPr>
            <a:spLocks noGrp="1"/>
          </p:cNvSpPr>
          <p:nvPr>
            <p:ph type="title"/>
          </p:nvPr>
        </p:nvSpPr>
        <p:spPr>
          <a:xfrm>
            <a:off x="533400" y="381000"/>
            <a:ext cx="9982201" cy="511422"/>
          </a:xfrm>
          <a:prstGeom prst="rect">
            <a:avLst/>
          </a:prstGeom>
        </p:spPr>
        <p:txBody>
          <a:bodyPr vert="horz" wrap="square" lIns="0" tIns="12700" rIns="0" bIns="0" rtlCol="0">
            <a:spAutoFit/>
          </a:bodyPr>
          <a:lstStyle/>
          <a:p>
            <a:pPr algn="l"/>
            <a:r>
              <a:rPr lang="en-US" b="0" i="0" dirty="0">
                <a:solidFill>
                  <a:srgbClr val="C00000"/>
                </a:solidFill>
                <a:effectLst/>
                <a:latin typeface="Roboto" panose="02000000000000000000" pitchFamily="2" charset="0"/>
              </a:rPr>
              <a:t>A05:2021 – Security Misconfiguration</a:t>
            </a:r>
          </a:p>
        </p:txBody>
      </p:sp>
      <p:pic>
        <p:nvPicPr>
          <p:cNvPr id="5" name="Picture 4">
            <a:extLst>
              <a:ext uri="{FF2B5EF4-FFF2-40B4-BE49-F238E27FC236}">
                <a16:creationId xmlns:a16="http://schemas.microsoft.com/office/drawing/2014/main" xmlns="" id="{C3217B40-227B-3F64-25E6-84E506802F9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04850" y="1066800"/>
            <a:ext cx="10782300" cy="4995296"/>
          </a:xfrm>
          <a:prstGeom prst="rect">
            <a:avLst/>
          </a:prstGeom>
        </p:spPr>
      </p:pic>
    </p:spTree>
    <p:extLst>
      <p:ext uri="{BB962C8B-B14F-4D97-AF65-F5344CB8AC3E}">
        <p14:creationId xmlns:p14="http://schemas.microsoft.com/office/powerpoint/2010/main" val="2297818432"/>
      </p:ext>
      <p:ext uri="{D51D733F-C1FC-4A24-AC72-831110A87EF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59608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D562EF26-204D-4E2B-B39F-A73D5921DB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FE4C35-0A17-4BA3-8994-E44BDE209012}"/>
              </a:ext>
            </a:extLst>
          </p:cNvPr>
          <p:cNvPicPr>
            <a:picLocks/>
          </p:cNvPicPr>
          <p:nvPr/>
        </p:nvPicPr>
        <p:blipFill>
          <a:blip r:embed="rId2"/>
          <a:stretch>
            <a:fillRect/>
          </a:stretch>
        </p:blipFill>
        <p:spPr>
          <a:xfrm>
            <a:off x="2077869" y="1011021"/>
            <a:ext cx="8818359" cy="5205021"/>
          </a:xfrm>
          <a:prstGeom prst="rect">
            <a:avLst/>
          </a:prstGeom>
          <a:noFill/>
        </p:spPr>
      </p:pic>
      <p:sp>
        <p:nvSpPr>
          <p:cNvPr id="4" name="TextBox 3">
            <a:extLst>
              <a:ext uri="{B7AA7AD1-2CE1-45DC-B98C-DEB4772AC8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F334B6-1C7C-4856-A030-3F0D79C97BF8}"/>
              </a:ext>
            </a:extLst>
          </p:cNvPr>
          <p:cNvSpPr txBox="1"/>
          <p:nvPr/>
        </p:nvSpPr>
        <p:spPr>
          <a:xfrm>
            <a:off x="1014831" y="466220"/>
            <a:ext cx="4503829" cy="643756"/>
          </a:xfrm>
          <a:prstGeom prst="rect">
            <a:avLst/>
          </a:prstGeom>
        </p:spPr>
        <p:txBody>
          <a:bodyPr vert="horz" lIns="95250" tIns="47625" rIns="95250" bIns="47625" rtlCol="0" anchor="t">
            <a:spAutoFit/>
          </a:bodyPr>
          <a:lstStyle/>
          <a:p>
            <a:pPr>
              <a:defRPr lang="en-US" sz="1400" dirty="0"/>
            </a:pPr>
            <a:r>
              <a:rPr lang="en-US" sz="3600" b="0" dirty="0">
                <a:solidFill>
                  <a:srgbClr val="C00000"/>
                </a:solidFill>
                <a:latin typeface="Huawei Sans"/>
              </a:rPr>
              <a:t>HTTP vs HTTPS</a:t>
            </a:r>
          </a:p>
        </p:txBody>
      </p:sp>
    </p:spTree>
    <p:extLst>
      <p:ext uri="{E0ACB004-6026-46AC-A12C-F954BFFBE1A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19"/>
      </p:ext>
    </p:extLst>
  </p:cSld>
  <p:clrMapOvr>
    <a:masterClrMapping/>
  </p:clrMapOvr>
  <p:transition>
    <p:dissolv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p:txBody>
          <a:bodyPr/>
          <a:lstStyle/>
          <a:p>
            <a:r>
              <a:rPr lang="en-US" dirty="0"/>
              <a:t>Unvalidated Inputs</a:t>
            </a:r>
          </a:p>
        </p:txBody>
      </p:sp>
      <p:pic>
        <p:nvPicPr>
          <p:cNvPr id="4" name="Picture 3">
            <a:extLst>
              <a:ext uri="{FF2B5EF4-FFF2-40B4-BE49-F238E27FC236}">
                <a16:creationId xmlns:a16="http://schemas.microsoft.com/office/drawing/2014/main" xmlns="" id="{5A5A88E2-7612-651B-E75E-2F7366B3F9C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95287" y="1819275"/>
            <a:ext cx="11401425" cy="3219450"/>
          </a:xfrm>
          <a:prstGeom prst="rect">
            <a:avLst/>
          </a:prstGeom>
        </p:spPr>
      </p:pic>
    </p:spTree>
    <p:extLst>
      <p:ext uri="{BB962C8B-B14F-4D97-AF65-F5344CB8AC3E}">
        <p14:creationId xmlns:p14="http://schemas.microsoft.com/office/powerpoint/2010/main" val="3308818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p:txBody>
          <a:bodyPr/>
          <a:lstStyle/>
          <a:p>
            <a:r>
              <a:rPr lang="en-US" dirty="0"/>
              <a:t>Parameter Tampering</a:t>
            </a:r>
          </a:p>
        </p:txBody>
      </p:sp>
      <p:pic>
        <p:nvPicPr>
          <p:cNvPr id="7" name="Picture 6">
            <a:extLst>
              <a:ext uri="{FF2B5EF4-FFF2-40B4-BE49-F238E27FC236}">
                <a16:creationId xmlns:a16="http://schemas.microsoft.com/office/drawing/2014/main" xmlns="" id="{37E1F3B3-9A3C-FB5E-F03E-7C9313333DB1}"/>
              </a:ext>
            </a:extLst>
          </p:cNvPr>
          <p:cNvPicPr>
            <a:picLocks noChangeAspect="1"/>
          </p:cNvPicPr>
          <p:nvPr/>
        </p:nvPicPr>
        <p:blipFill>
          <a:blip r:embed="rId2"/>
          <a:stretch>
            <a:fillRect/>
          </a:stretch>
        </p:blipFill>
        <p:spPr>
          <a:xfrm>
            <a:off x="1219200" y="1295400"/>
            <a:ext cx="9148762" cy="4772121"/>
          </a:xfrm>
          <a:prstGeom prst="rect">
            <a:avLst/>
          </a:prstGeom>
        </p:spPr>
      </p:pic>
    </p:spTree>
    <p:extLst>
      <p:ext uri="{BB962C8B-B14F-4D97-AF65-F5344CB8AC3E}">
        <p14:creationId xmlns:p14="http://schemas.microsoft.com/office/powerpoint/2010/main" val="389189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p:txBody>
          <a:bodyPr/>
          <a:lstStyle/>
          <a:p>
            <a:r>
              <a:rPr lang="en-US" dirty="0"/>
              <a:t>Improper Error Handling</a:t>
            </a:r>
          </a:p>
        </p:txBody>
      </p:sp>
      <p:pic>
        <p:nvPicPr>
          <p:cNvPr id="4" name="Picture 3">
            <a:extLst>
              <a:ext uri="{FF2B5EF4-FFF2-40B4-BE49-F238E27FC236}">
                <a16:creationId xmlns:a16="http://schemas.microsoft.com/office/drawing/2014/main" xmlns="" id="{94F7F656-392F-57AF-7EFB-E647B1AA2C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981325" y="1160747"/>
            <a:ext cx="6229350" cy="4933950"/>
          </a:xfrm>
          <a:prstGeom prst="rect">
            <a:avLst/>
          </a:prstGeom>
        </p:spPr>
      </p:pic>
    </p:spTree>
    <p:extLst>
      <p:ext uri="{BB962C8B-B14F-4D97-AF65-F5344CB8AC3E}">
        <p14:creationId xmlns:p14="http://schemas.microsoft.com/office/powerpoint/2010/main" val="3376974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xmlns="" id="{6928C175-1A28-265F-6E81-BFD8520455B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49202"/>
          <a:stretch/>
        </p:blipFill>
        <p:spPr>
          <a:xfrm>
            <a:off x="450850" y="1852613"/>
            <a:ext cx="4681538" cy="3470275"/>
          </a:xfrm>
          <a:prstGeom prst="rect">
            <a:avLst/>
          </a:prstGeom>
        </p:spPr>
      </p:pic>
      <p:pic>
        <p:nvPicPr>
          <p:cNvPr id="3" name="Picture 2" descr="Exploit Database Redesign">
            <a:extLst>
              <a:ext uri="{FF2B5EF4-FFF2-40B4-BE49-F238E27FC236}">
                <a16:creationId xmlns:a16="http://schemas.microsoft.com/office/drawing/2014/main" xmlns="" id="{7BBB6BC2-C17C-1D34-D36B-36DEB86AA5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1852613"/>
            <a:ext cx="6535738" cy="347027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931E0221-007E-FF35-3D9A-9DBC7840A51C}"/>
              </a:ext>
            </a:extLst>
          </p:cNvPr>
          <p:cNvSpPr>
            <a:spLocks noGrp="1"/>
          </p:cNvSpPr>
          <p:nvPr>
            <p:ph type="title" idx="4294967295"/>
          </p:nvPr>
        </p:nvSpPr>
        <p:spPr>
          <a:xfrm>
            <a:off x="447587" y="260648"/>
            <a:ext cx="11301501" cy="868363"/>
          </a:xfrm>
        </p:spPr>
        <p:txBody>
          <a:bodyPr wrap="square" anchor="ctr">
            <a:normAutofit fontScale="90000"/>
          </a:bodyPr>
          <a:lstStyle/>
          <a:p>
            <a:r>
              <a:rPr lang="en-US" dirty="0"/>
              <a:t>A06:2021 – Vulnerable and Outdated Components</a:t>
            </a:r>
          </a:p>
        </p:txBody>
      </p:sp>
    </p:spTree>
    <p:extLst>
      <p:ext uri="{BB962C8B-B14F-4D97-AF65-F5344CB8AC3E}">
        <p14:creationId xmlns:p14="http://schemas.microsoft.com/office/powerpoint/2010/main" val="3852491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p:txBody>
          <a:bodyPr/>
          <a:lstStyle/>
          <a:p>
            <a:r>
              <a:rPr lang="en-US" sz="3600" spc="-10" dirty="0">
                <a:solidFill>
                  <a:srgbClr val="C00000"/>
                </a:solidFill>
              </a:rPr>
              <a:t>(Continue.,)</a:t>
            </a:r>
            <a:endParaRPr lang="en-US" dirty="0"/>
          </a:p>
        </p:txBody>
      </p:sp>
      <p:pic>
        <p:nvPicPr>
          <p:cNvPr id="4" name="Picture 3">
            <a:extLst>
              <a:ext uri="{FF2B5EF4-FFF2-40B4-BE49-F238E27FC236}">
                <a16:creationId xmlns:a16="http://schemas.microsoft.com/office/drawing/2014/main" xmlns="" id="{F31B3C52-52C7-6512-FA9C-F03ABECD2482}"/>
              </a:ext>
            </a:extLst>
          </p:cNvPr>
          <p:cNvPicPr>
            <a:picLocks noChangeAspect="1"/>
          </p:cNvPicPr>
          <p:nvPr/>
        </p:nvPicPr>
        <p:blipFill>
          <a:blip r:embed="rId2"/>
          <a:stretch>
            <a:fillRect/>
          </a:stretch>
        </p:blipFill>
        <p:spPr>
          <a:xfrm>
            <a:off x="1281112" y="1976437"/>
            <a:ext cx="9629775" cy="2905125"/>
          </a:xfrm>
          <a:prstGeom prst="rect">
            <a:avLst/>
          </a:prstGeom>
        </p:spPr>
      </p:pic>
    </p:spTree>
    <p:extLst>
      <p:ext uri="{BB962C8B-B14F-4D97-AF65-F5344CB8AC3E}">
        <p14:creationId xmlns:p14="http://schemas.microsoft.com/office/powerpoint/2010/main" val="1089940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a:xfrm>
            <a:off x="228600" y="99813"/>
            <a:ext cx="11294000" cy="868363"/>
          </a:xfrm>
        </p:spPr>
        <p:txBody>
          <a:bodyPr/>
          <a:lstStyle/>
          <a:p>
            <a:r>
              <a:rPr lang="en-US" dirty="0"/>
              <a:t>Exploit DB</a:t>
            </a:r>
          </a:p>
        </p:txBody>
      </p:sp>
      <p:pic>
        <p:nvPicPr>
          <p:cNvPr id="2050" name="Picture 2" descr="Exploit Database Redesign">
            <a:extLst>
              <a:ext uri="{FF2B5EF4-FFF2-40B4-BE49-F238E27FC236}">
                <a16:creationId xmlns:a16="http://schemas.microsoft.com/office/drawing/2014/main" xmlns="" id="{B0697746-FB32-0A03-F3A6-88A2F12F2E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932825"/>
            <a:ext cx="9906000" cy="531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89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a:xfrm>
            <a:off x="228600" y="99813"/>
            <a:ext cx="11294000" cy="868363"/>
          </a:xfrm>
        </p:spPr>
        <p:txBody>
          <a:bodyPr/>
          <a:lstStyle/>
          <a:p>
            <a:r>
              <a:rPr lang="en-US" dirty="0"/>
              <a:t>A07:2021 – Identification and Authentication Failures</a:t>
            </a:r>
          </a:p>
        </p:txBody>
      </p:sp>
      <p:pic>
        <p:nvPicPr>
          <p:cNvPr id="4" name="Picture 3">
            <a:extLst>
              <a:ext uri="{FF2B5EF4-FFF2-40B4-BE49-F238E27FC236}">
                <a16:creationId xmlns:a16="http://schemas.microsoft.com/office/drawing/2014/main" xmlns="" id="{E241221C-CFB9-8BC4-6B21-E8615E0673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21940" y="1143000"/>
            <a:ext cx="10948120" cy="4953000"/>
          </a:xfrm>
          <a:prstGeom prst="rect">
            <a:avLst/>
          </a:prstGeom>
        </p:spPr>
      </p:pic>
    </p:spTree>
    <p:extLst>
      <p:ext uri="{BB962C8B-B14F-4D97-AF65-F5344CB8AC3E}">
        <p14:creationId xmlns:p14="http://schemas.microsoft.com/office/powerpoint/2010/main" val="373463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B5C3DB-4899-46EB-A9B6-B932F9E465D0}"/>
              </a:ext>
            </a:extLst>
          </p:cNvPr>
          <p:cNvSpPr>
            <a:spLocks noGrp="1"/>
          </p:cNvSpPr>
          <p:nvPr>
            <p:ph type="title"/>
          </p:nvPr>
        </p:nvSpPr>
        <p:spPr>
          <a:xfrm>
            <a:off x="447587" y="439118"/>
            <a:ext cx="11301501" cy="511422"/>
          </a:xfrm>
          <a:prstGeom prst="rect">
            <a:avLst/>
          </a:prstGeom>
        </p:spPr>
        <p:txBody>
          <a:bodyPr vert="horz" wrap="square" lIns="0" tIns="12700" rIns="0" bIns="0" rtlCol="0">
            <a:spAutoFit/>
          </a:bodyPr>
          <a:lstStyle/>
          <a:p>
            <a:pPr algn="l"/>
            <a:r>
              <a:rPr lang="en-US" b="0" i="0" dirty="0">
                <a:effectLst/>
                <a:latin typeface="Roboto" panose="02000000000000000000" pitchFamily="2" charset="0"/>
              </a:rPr>
              <a:t>A08:2021 – Software and Data Integrity Failures</a:t>
            </a:r>
            <a:endParaRPr lang="en-US" b="0" i="0" dirty="0">
              <a:solidFill>
                <a:srgbClr val="C00000"/>
              </a:solidFill>
              <a:effectLst/>
              <a:latin typeface="Roboto" panose="02000000000000000000" pitchFamily="2" charset="0"/>
            </a:endParaRPr>
          </a:p>
        </p:txBody>
      </p:sp>
      <p:sp>
        <p:nvSpPr>
          <p:cNvPr id="3" name="Text Placeholder 2">
            <a:extLst>
              <a:ext uri="{FF2B5EF4-FFF2-40B4-BE49-F238E27FC236}">
                <a16:creationId xmlns:a16="http://schemas.microsoft.com/office/drawing/2014/main" xmlns="" id="{12B20122-DD96-DBBF-09BF-076CEDA8DFE1}"/>
              </a:ext>
            </a:extLst>
          </p:cNvPr>
          <p:cNvSpPr>
            <a:spLocks noGrp="1"/>
          </p:cNvSpPr>
          <p:nvPr>
            <p:ph type="body" idx="1"/>
          </p:nvPr>
        </p:nvSpPr>
        <p:spPr/>
        <p:txBody>
          <a:bodyPr/>
          <a:lstStyle/>
          <a:p>
            <a:r>
              <a:rPr lang="en-US" b="0" i="0" dirty="0">
                <a:effectLst/>
                <a:latin typeface="+mj-lt"/>
              </a:rPr>
              <a:t>Software and data integrity failures relate to code and infrastructure that does not protect against integrity violations. </a:t>
            </a:r>
          </a:p>
          <a:p>
            <a:r>
              <a:rPr lang="en-US" b="0" i="0" dirty="0">
                <a:effectLst/>
                <a:latin typeface="+mj-lt"/>
              </a:rPr>
              <a:t>An example of this is where an application relies upon plugins, libraries, or modules from untrusted sources, repositories, and content delivery networks (CDNs). </a:t>
            </a:r>
          </a:p>
          <a:p>
            <a:r>
              <a:rPr lang="en-US" b="0" i="0" dirty="0">
                <a:effectLst/>
                <a:latin typeface="+mj-lt"/>
              </a:rPr>
              <a:t>An insecure CI/CD pipeline can introduce the potential for unauthorized access, malicious code, or system compromise.</a:t>
            </a:r>
          </a:p>
          <a:p>
            <a:pPr marL="0" indent="0">
              <a:buNone/>
            </a:pPr>
            <a:endParaRPr lang="en-US" dirty="0">
              <a:latin typeface="+mj-lt"/>
            </a:endParaRPr>
          </a:p>
        </p:txBody>
      </p:sp>
    </p:spTree>
    <p:extLst>
      <p:ext uri="{BB962C8B-B14F-4D97-AF65-F5344CB8AC3E}">
        <p14:creationId xmlns:p14="http://schemas.microsoft.com/office/powerpoint/2010/main" val="2840048093"/>
      </p:ext>
      <p:ext uri="{D51D733F-C1FC-4A24-AC72-831110A87EF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596080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20087A28-CF0E-4804-A93B-5FC71C5FBE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B5C3DB-4899-46EB-A9B6-B932F9E465D0}"/>
              </a:ext>
            </a:extLst>
          </p:cNvPr>
          <p:cNvSpPr>
            <a:spLocks noGrp="1"/>
          </p:cNvSpPr>
          <p:nvPr>
            <p:ph type="title"/>
          </p:nvPr>
        </p:nvSpPr>
        <p:spPr>
          <a:xfrm>
            <a:off x="447587" y="439118"/>
            <a:ext cx="11301501" cy="511422"/>
          </a:xfrm>
          <a:prstGeom prst="rect">
            <a:avLst/>
          </a:prstGeom>
        </p:spPr>
        <p:txBody>
          <a:bodyPr vert="horz" wrap="square" lIns="0" tIns="12700" rIns="0" bIns="0" rtlCol="0">
            <a:spAutoFit/>
          </a:bodyPr>
          <a:lstStyle/>
          <a:p>
            <a:pPr algn="l"/>
            <a:r>
              <a:rPr lang="en-US" sz="3600" spc="-10" dirty="0">
                <a:solidFill>
                  <a:srgbClr val="C00000"/>
                </a:solidFill>
              </a:rPr>
              <a:t>(Continue.,)</a:t>
            </a:r>
            <a:endParaRPr lang="en-US" b="0" i="0" dirty="0">
              <a:solidFill>
                <a:srgbClr val="C00000"/>
              </a:solidFill>
              <a:effectLst/>
              <a:latin typeface="Roboto" panose="02000000000000000000" pitchFamily="2" charset="0"/>
            </a:endParaRPr>
          </a:p>
        </p:txBody>
      </p:sp>
      <p:sp>
        <p:nvSpPr>
          <p:cNvPr id="3" name="Text Placeholder 2">
            <a:extLst>
              <a:ext uri="{FF2B5EF4-FFF2-40B4-BE49-F238E27FC236}">
                <a16:creationId xmlns:a16="http://schemas.microsoft.com/office/drawing/2014/main" xmlns="" id="{12B20122-DD96-DBBF-09BF-076CEDA8DFE1}"/>
              </a:ext>
            </a:extLst>
          </p:cNvPr>
          <p:cNvSpPr>
            <a:spLocks noGrp="1"/>
          </p:cNvSpPr>
          <p:nvPr>
            <p:ph type="body" idx="1"/>
          </p:nvPr>
        </p:nvSpPr>
        <p:spPr/>
        <p:txBody>
          <a:bodyPr/>
          <a:lstStyle/>
          <a:p>
            <a:r>
              <a:rPr lang="en-US" b="0" i="0" dirty="0">
                <a:effectLst/>
                <a:latin typeface="+mj-lt"/>
              </a:rPr>
              <a:t>Lastly, many applications now include auto-update functionality, where updates are downloaded without sufficient integrity verification and applied to the previously trusted application. </a:t>
            </a:r>
          </a:p>
          <a:p>
            <a:r>
              <a:rPr lang="en-US" b="0" i="0" dirty="0">
                <a:effectLst/>
                <a:latin typeface="+mj-lt"/>
              </a:rPr>
              <a:t>Attackers could potentially upload their own updates to be distributed and run on all installations. </a:t>
            </a:r>
          </a:p>
          <a:p>
            <a:r>
              <a:rPr lang="en-US" b="0" i="0" dirty="0">
                <a:effectLst/>
                <a:latin typeface="+mj-lt"/>
              </a:rPr>
              <a:t>Another example is where objects or data are encoded or serialized into a structure that an attacker can see and modify is vulnerable to insecure deserialization. </a:t>
            </a:r>
            <a:endParaRPr lang="en-US" dirty="0">
              <a:latin typeface="+mj-lt"/>
            </a:endParaRPr>
          </a:p>
        </p:txBody>
      </p:sp>
    </p:spTree>
    <p:extLst>
      <p:ext uri="{BB962C8B-B14F-4D97-AF65-F5344CB8AC3E}">
        <p14:creationId xmlns:p14="http://schemas.microsoft.com/office/powerpoint/2010/main" val="3614973188"/>
      </p:ext>
      <p:ext uri="{D51D733F-C1FC-4A24-AC72-831110A87EF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65596080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0"/>
          </p:nvPr>
        </p:nvSpPr>
        <p:spPr>
          <a:xfrm>
            <a:off x="228600" y="99813"/>
            <a:ext cx="11294000" cy="868363"/>
          </a:xfrm>
        </p:spPr>
        <p:txBody>
          <a:bodyPr>
            <a:normAutofit fontScale="90000"/>
          </a:bodyPr>
          <a:lstStyle/>
          <a:p>
            <a:pPr algn="l"/>
            <a:r>
              <a:rPr lang="en-US" b="0" i="0" dirty="0">
                <a:effectLst/>
                <a:latin typeface="Roboto" panose="02000000000000000000" pitchFamily="2" charset="0"/>
              </a:rPr>
              <a:t>A09:2021 – Security Logging and Monitoring Failures</a:t>
            </a:r>
          </a:p>
        </p:txBody>
      </p:sp>
      <p:pic>
        <p:nvPicPr>
          <p:cNvPr id="4" name="Picture 3">
            <a:extLst>
              <a:ext uri="{FF2B5EF4-FFF2-40B4-BE49-F238E27FC236}">
                <a16:creationId xmlns:a16="http://schemas.microsoft.com/office/drawing/2014/main" xmlns="" id="{295196A9-F331-9CF7-5851-CFB8F1EF82F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23912" y="976312"/>
            <a:ext cx="10544175" cy="4905375"/>
          </a:xfrm>
          <a:prstGeom prst="rect">
            <a:avLst/>
          </a:prstGeom>
        </p:spPr>
      </p:pic>
    </p:spTree>
    <p:extLst>
      <p:ext uri="{BB962C8B-B14F-4D97-AF65-F5344CB8AC3E}">
        <p14:creationId xmlns:p14="http://schemas.microsoft.com/office/powerpoint/2010/main" val="230712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a:extLst>
              <a:ext uri="{E653C960-C001-4096-BB4C-42DB496C14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19B86F-10CE-45C0-BABE-2BA5F78ED88A}"/>
              </a:ext>
            </a:extLst>
          </p:cNvPr>
          <p:cNvSpPr>
            <a:spLocks noGrp="1"/>
          </p:cNvSpPr>
          <p:nvPr>
            <p:ph/>
          </p:nvPr>
        </p:nvSpPr>
        <p:spPr>
          <a:xfrm>
            <a:off x="475373" y="199186"/>
            <a:ext cx="10363200" cy="825493"/>
          </a:xfrm>
          <a:prstGeom prst="rect">
            <a:avLst/>
          </a:prstGeom>
          <a:noFill/>
          <a:ln>
            <a:noFill/>
          </a:ln>
        </p:spPr>
        <p:txBody>
          <a:bodyPr vert="horz" wrap="square" lIns="91440" tIns="45720" rIns="91440" bIns="45720" rtlCol="0" anchor="ctr">
            <a:normAutofit/>
          </a:bodyPr>
          <a:lstStyle/>
          <a:p>
            <a:pPr marL="0" lvl="0" indent="0" algn="l">
              <a:lnSpc>
                <a:spcPct val="100000"/>
              </a:lnSpc>
              <a:buNone/>
              <a:defRPr lang="en-US" dirty="0"/>
            </a:pPr>
            <a:r>
              <a:rPr lang="en-US" sz="3600" b="0" dirty="0">
                <a:solidFill>
                  <a:srgbClr val="C00000"/>
                </a:solidFill>
                <a:latin typeface="Huawei Sans"/>
              </a:rPr>
              <a:t>Traffic Analysis Using </a:t>
            </a:r>
            <a:r>
              <a:rPr lang="en-US" sz="3600" b="0" dirty="0" err="1">
                <a:solidFill>
                  <a:srgbClr val="C00000"/>
                </a:solidFill>
                <a:latin typeface="Huawei Sans"/>
              </a:rPr>
              <a:t>Wireshark</a:t>
            </a:r>
          </a:p>
        </p:txBody>
      </p:sp>
      <p:pic>
        <p:nvPicPr>
          <p:cNvPr id="4" name="Picture 3">
            <a:extLst>
              <a:ext uri="{9F153FA0-2D0D-48F4-AE5D-B6C70067D1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CCCD18-6E95-406C-B2A9-4F71648D6F05}"/>
              </a:ext>
            </a:extLst>
          </p:cNvPr>
          <p:cNvPicPr>
            <a:picLocks noChangeAspect="1"/>
          </p:cNvPicPr>
          <p:nvPr/>
        </p:nvPicPr>
        <p:blipFill>
          <a:blip r:embed="rId2"/>
          <a:srcRect b="33770"/>
          <a:stretch>
            <a:fillRect/>
          </a:stretch>
        </p:blipFill>
        <p:spPr>
          <a:xfrm>
            <a:off x="1170723" y="1343581"/>
            <a:ext cx="10373046" cy="3550798"/>
          </a:xfrm>
          <a:prstGeom prst="rect">
            <a:avLst/>
          </a:prstGeom>
          <a:noFill/>
        </p:spPr>
      </p:pic>
    </p:spTree>
    <p:extLst>
      <p:ext uri="{8C8F09E1-D6D6-412E-967D-6B48FD4A779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5308576222"/>
      </p:ext>
    </p:extLst>
  </p:cSld>
  <p:clrMapOvr>
    <a:masterClrMapping/>
  </p:clrMapOvr>
  <p:transition>
    <p:dissolv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74A3FEE-C141-D978-3F3B-C1B56C5C3107}"/>
              </a:ext>
            </a:extLst>
          </p:cNvPr>
          <p:cNvSpPr>
            <a:spLocks noGrp="1"/>
          </p:cNvSpPr>
          <p:nvPr>
            <p:ph type="body"/>
          </p:nvPr>
        </p:nvSpPr>
        <p:spPr/>
        <p:txBody>
          <a:bodyPr/>
          <a:lstStyle/>
          <a:p>
            <a:pPr algn="l"/>
            <a:r>
              <a:rPr lang="en-US" sz="2400" b="0" i="0" dirty="0">
                <a:effectLst/>
                <a:latin typeface="+mj-lt"/>
              </a:rPr>
              <a:t>SSRF flaws occur whenever a web application is fetching a remote resource without validating the user-supplied URL. </a:t>
            </a:r>
          </a:p>
          <a:p>
            <a:pPr algn="l"/>
            <a:r>
              <a:rPr lang="en-US" sz="2400" b="0" i="0" dirty="0">
                <a:effectLst/>
                <a:latin typeface="+mj-lt"/>
              </a:rPr>
              <a:t>It allows an attacker to coerce the application to send a crafted request to an unexpected destination, even when protected by a firewall, VPN, or another type of network access control list (ACL).</a:t>
            </a:r>
          </a:p>
          <a:p>
            <a:pPr algn="l"/>
            <a:r>
              <a:rPr lang="en-US" sz="2400" b="0" i="0" dirty="0">
                <a:effectLst/>
                <a:latin typeface="+mj-lt"/>
              </a:rPr>
              <a:t>As modern web applications provide end-users with convenient features, fetching a URL becomes a common scenario. </a:t>
            </a:r>
          </a:p>
          <a:p>
            <a:pPr algn="l"/>
            <a:r>
              <a:rPr lang="en-US" sz="2400" b="0" i="0" dirty="0">
                <a:effectLst/>
                <a:latin typeface="+mj-lt"/>
              </a:rPr>
              <a:t>As a result, the incidence of SSRF is increasing. Also, the severity of SSRF is becoming higher due to cloud services and the complexity of architectures.</a:t>
            </a:r>
          </a:p>
          <a:p>
            <a:endParaRPr lang="en-US" sz="2400" dirty="0">
              <a:latin typeface="+mj-lt"/>
            </a:endParaRPr>
          </a:p>
        </p:txBody>
      </p:sp>
      <p:sp>
        <p:nvSpPr>
          <p:cNvPr id="2" name="Title 1">
            <a:extLst>
              <a:ext uri="{FF2B5EF4-FFF2-40B4-BE49-F238E27FC236}">
                <a16:creationId xmlns:a16="http://schemas.microsoft.com/office/drawing/2014/main" xmlns="" id="{931E0221-007E-FF35-3D9A-9DBC7840A51C}"/>
              </a:ext>
            </a:extLst>
          </p:cNvPr>
          <p:cNvSpPr>
            <a:spLocks noGrp="1"/>
          </p:cNvSpPr>
          <p:nvPr>
            <p:ph type="title" idx="1"/>
          </p:nvPr>
        </p:nvSpPr>
        <p:spPr/>
        <p:txBody>
          <a:bodyPr>
            <a:normAutofit fontScale="90000"/>
          </a:bodyPr>
          <a:lstStyle/>
          <a:p>
            <a:pPr algn="l"/>
            <a:r>
              <a:rPr lang="en-US" b="0" i="0" dirty="0">
                <a:effectLst/>
                <a:latin typeface="Roboto" panose="02000000000000000000" pitchFamily="2" charset="0"/>
              </a:rPr>
              <a:t>A10:2021 – Server-Side Request Forgery (SSRF)</a:t>
            </a:r>
          </a:p>
        </p:txBody>
      </p:sp>
    </p:spTree>
    <p:extLst>
      <p:ext uri="{BB962C8B-B14F-4D97-AF65-F5344CB8AC3E}">
        <p14:creationId xmlns:p14="http://schemas.microsoft.com/office/powerpoint/2010/main" val="6706573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
          </p:nvPr>
        </p:nvSpPr>
        <p:spPr/>
        <p:txBody>
          <a:bodyPr/>
          <a:lstStyle/>
          <a:p>
            <a:pPr algn="l"/>
            <a:r>
              <a:rPr lang="en-US" sz="3600" spc="-10" dirty="0">
                <a:solidFill>
                  <a:srgbClr val="C00000"/>
                </a:solidFill>
              </a:rPr>
              <a:t>(Continue.,)</a:t>
            </a:r>
            <a:endParaRPr lang="en-US" b="0" i="0" dirty="0">
              <a:effectLst/>
              <a:latin typeface="Roboto" panose="02000000000000000000" pitchFamily="2" charset="0"/>
            </a:endParaRPr>
          </a:p>
        </p:txBody>
      </p:sp>
      <p:pic>
        <p:nvPicPr>
          <p:cNvPr id="3074" name="Picture 2" descr="Server-side request forgery (SSRF) (A10) | Secure against the OWASP Top 10  for 2021">
            <a:extLst>
              <a:ext uri="{FF2B5EF4-FFF2-40B4-BE49-F238E27FC236}">
                <a16:creationId xmlns:a16="http://schemas.microsoft.com/office/drawing/2014/main" xmlns="" id="{7B777D3F-0F9D-258B-8DF4-E7DB025AC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6425"/>
            <a:ext cx="10315414"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596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1E0221-007E-FF35-3D9A-9DBC7840A51C}"/>
              </a:ext>
            </a:extLst>
          </p:cNvPr>
          <p:cNvSpPr>
            <a:spLocks noGrp="1"/>
          </p:cNvSpPr>
          <p:nvPr>
            <p:ph type="title" idx="1"/>
          </p:nvPr>
        </p:nvSpPr>
        <p:spPr/>
        <p:txBody>
          <a:bodyPr/>
          <a:lstStyle/>
          <a:p>
            <a:pPr algn="l"/>
            <a:r>
              <a:rPr lang="en-US" b="0" i="0" dirty="0">
                <a:effectLst/>
                <a:latin typeface="Roboto" panose="02000000000000000000" pitchFamily="2" charset="0"/>
              </a:rPr>
              <a:t>Other Web Application Threats</a:t>
            </a:r>
          </a:p>
        </p:txBody>
      </p:sp>
      <p:pic>
        <p:nvPicPr>
          <p:cNvPr id="4" name="Picture 3">
            <a:extLst>
              <a:ext uri="{FF2B5EF4-FFF2-40B4-BE49-F238E27FC236}">
                <a16:creationId xmlns:a16="http://schemas.microsoft.com/office/drawing/2014/main" xmlns="" id="{DF48C26E-D534-E88C-0690-0FC1F50EBCF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33400" y="1101748"/>
            <a:ext cx="10934700" cy="4943475"/>
          </a:xfrm>
          <a:prstGeom prst="rect">
            <a:avLst/>
          </a:prstGeom>
        </p:spPr>
      </p:pic>
    </p:spTree>
    <p:extLst>
      <p:ext uri="{BB962C8B-B14F-4D97-AF65-F5344CB8AC3E}">
        <p14:creationId xmlns:p14="http://schemas.microsoft.com/office/powerpoint/2010/main" val="4236575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638882" y="639193"/>
            <a:ext cx="3571810" cy="3573516"/>
          </a:xfrm>
          <a:prstGeom prst="rect">
            <a:avLst/>
          </a:prstGeom>
        </p:spPr>
        <p:txBody>
          <a:bodyPr vert="horz" lIns="91440" tIns="45720" rIns="91440" bIns="45720" rtlCol="0" anchor="b">
            <a:normAutofit/>
          </a:bodyPr>
          <a:lstStyle/>
          <a:p>
            <a:r>
              <a:rPr lang="en-US" sz="5600" kern="1200" spc="-10" dirty="0">
                <a:solidFill>
                  <a:schemeClr val="tx1"/>
                </a:solidFill>
                <a:latin typeface="+mj-lt"/>
                <a:ea typeface="+mj-ea"/>
                <a:cs typeface="+mj-cs"/>
              </a:rPr>
              <a:t>Secure coding practices</a:t>
            </a:r>
          </a:p>
        </p:txBody>
      </p:sp>
      <p:pic>
        <p:nvPicPr>
          <p:cNvPr id="5" name="Picture 4">
            <a:extLst>
              <a:ext uri="{FF2B5EF4-FFF2-40B4-BE49-F238E27FC236}">
                <a16:creationId xmlns:a16="http://schemas.microsoft.com/office/drawing/2014/main" xmlns="" id="{317FE18C-C36E-DD03-729D-CBCEB9BF2D1F}"/>
              </a:ext>
            </a:extLst>
          </p:cNvPr>
          <p:cNvPicPr>
            <a:picLocks noChangeAspect="1"/>
          </p:cNvPicPr>
          <p:nvPr/>
        </p:nvPicPr>
        <p:blipFill>
          <a:blip r:embed="rId2"/>
          <a:stretch>
            <a:fillRect/>
          </a:stretch>
        </p:blipFill>
        <p:spPr>
          <a:xfrm>
            <a:off x="4654296" y="1034461"/>
            <a:ext cx="7214616" cy="4761646"/>
          </a:xfrm>
          <a:prstGeom prst="rect">
            <a:avLst/>
          </a:prstGeom>
        </p:spPr>
      </p:pic>
    </p:spTree>
    <p:extLst>
      <p:ext uri="{BB962C8B-B14F-4D97-AF65-F5344CB8AC3E}">
        <p14:creationId xmlns:p14="http://schemas.microsoft.com/office/powerpoint/2010/main" val="2943553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838200" y="184805"/>
            <a:ext cx="10515600" cy="1505883"/>
          </a:xfrm>
          <a:prstGeom prst="rect">
            <a:avLst/>
          </a:prstGeom>
        </p:spPr>
        <p:txBody>
          <a:bodyPr vert="horz" lIns="91440" tIns="45720" rIns="91440" bIns="45720" rtlCol="0" anchor="ctr">
            <a:normAutofit/>
          </a:bodyPr>
          <a:lstStyle/>
          <a:p>
            <a:r>
              <a:rPr lang="en-US" sz="5200" kern="1200" spc="-10" dirty="0">
                <a:solidFill>
                  <a:srgbClr val="C00000"/>
                </a:solidFill>
                <a:latin typeface="+mj-lt"/>
                <a:ea typeface="+mj-ea"/>
                <a:cs typeface="+mj-cs"/>
              </a:rPr>
              <a:t>Secure coding practices</a:t>
            </a:r>
          </a:p>
        </p:txBody>
      </p:sp>
      <p:pic>
        <p:nvPicPr>
          <p:cNvPr id="11266" name="Picture 2" descr="Security Testing - javatpoint">
            <a:extLst>
              <a:ext uri="{FF2B5EF4-FFF2-40B4-BE49-F238E27FC236}">
                <a16:creationId xmlns:a16="http://schemas.microsoft.com/office/drawing/2014/main" xmlns="" id="{378DAED9-5340-C8AC-C13A-8632252CBB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9928" y="1845426"/>
            <a:ext cx="7629090"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26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1028700" y="1967266"/>
            <a:ext cx="2628900" cy="2547257"/>
          </a:xfrm>
          <a:prstGeom prst="rect">
            <a:avLst/>
          </a:prstGeom>
          <a:noFill/>
        </p:spPr>
        <p:txBody>
          <a:bodyPr vert="horz" lIns="91440" tIns="45720" rIns="91440" bIns="45720" rtlCol="0" anchor="ctr">
            <a:normAutofit/>
          </a:bodyPr>
          <a:lstStyle/>
          <a:p>
            <a:pPr algn="ctr"/>
            <a:r>
              <a:rPr lang="en-US" sz="3600" kern="1200" spc="-10">
                <a:solidFill>
                  <a:srgbClr val="FFFFFF"/>
                </a:solidFill>
                <a:latin typeface="+mj-lt"/>
                <a:ea typeface="+mj-ea"/>
                <a:cs typeface="+mj-cs"/>
              </a:rPr>
              <a:t>Types of Testing</a:t>
            </a:r>
          </a:p>
        </p:txBody>
      </p:sp>
      <p:pic>
        <p:nvPicPr>
          <p:cNvPr id="12290" name="Picture 2" descr="Manual Testing vs Automation Testing: Everlasting debate?">
            <a:extLst>
              <a:ext uri="{FF2B5EF4-FFF2-40B4-BE49-F238E27FC236}">
                <a16:creationId xmlns:a16="http://schemas.microsoft.com/office/drawing/2014/main" xmlns="" id="{81BA01F8-E77D-6B89-BAEA-A9A1C2C9C4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47902"/>
            <a:ext cx="6780700" cy="355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534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Rectangle 820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Freeform: Shape 820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object 10">
            <a:extLst>
              <a:ext uri="{14A711A9-C9AA-4ACF-B1A7-0F68AE52CE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D78B5A-1CA6-482F-B100-95B0ACE59775}"/>
              </a:ext>
            </a:extLst>
          </p:cNvPr>
          <p:cNvSpPr>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r>
              <a:rPr lang="en-US" sz="4000" kern="1200" spc="-10">
                <a:solidFill>
                  <a:srgbClr val="FFFFFF"/>
                </a:solidFill>
                <a:latin typeface="+mj-lt"/>
                <a:ea typeface="+mj-ea"/>
                <a:cs typeface="+mj-cs"/>
              </a:rPr>
              <a:t>Penetration testing and vulnerability scanning</a:t>
            </a:r>
          </a:p>
        </p:txBody>
      </p:sp>
      <p:pic>
        <p:nvPicPr>
          <p:cNvPr id="8194" name="Picture 2">
            <a:extLst>
              <a:ext uri="{FF2B5EF4-FFF2-40B4-BE49-F238E27FC236}">
                <a16:creationId xmlns:a16="http://schemas.microsoft.com/office/drawing/2014/main" xmlns="" id="{5E0208AC-6F30-F4EB-53A2-379B184D16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7549" y="467208"/>
            <a:ext cx="5795506"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580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638882" y="639193"/>
            <a:ext cx="3571810" cy="3573516"/>
          </a:xfrm>
          <a:prstGeom prst="rect">
            <a:avLst/>
          </a:prstGeom>
        </p:spPr>
        <p:txBody>
          <a:bodyPr vert="horz" lIns="91440" tIns="45720" rIns="91440" bIns="45720" rtlCol="0" anchor="b">
            <a:normAutofit/>
          </a:bodyPr>
          <a:lstStyle/>
          <a:p>
            <a:r>
              <a:rPr lang="en-US" sz="5100" spc="-10" dirty="0"/>
              <a:t>F</a:t>
            </a:r>
            <a:r>
              <a:rPr lang="en-US" sz="5100" kern="1200" spc="-10" dirty="0">
                <a:solidFill>
                  <a:schemeClr val="tx1"/>
                </a:solidFill>
                <a:latin typeface="+mj-lt"/>
                <a:ea typeface="+mj-ea"/>
                <a:cs typeface="+mj-cs"/>
              </a:rPr>
              <a:t>uzz testing</a:t>
            </a:r>
          </a:p>
        </p:txBody>
      </p:sp>
      <p:pic>
        <p:nvPicPr>
          <p:cNvPr id="9218" name="Picture 2" descr="Software Testing | Fuzz Testing - GeeksforGeeks">
            <a:extLst>
              <a:ext uri="{FF2B5EF4-FFF2-40B4-BE49-F238E27FC236}">
                <a16:creationId xmlns:a16="http://schemas.microsoft.com/office/drawing/2014/main" xmlns="" id="{F3EF611E-5099-7761-4D7E-71C66C1850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1635" y="640080"/>
            <a:ext cx="4259938"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47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14A711A9-C9AA-4ACF-B1A7-0F68AE52CE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D78B5A-1CA6-482F-B100-95B0ACE59775}"/>
              </a:ext>
            </a:extLst>
          </p:cNvPr>
          <p:cNvSpPr>
            <a:spLocks noGrp="1"/>
          </p:cNvSpPr>
          <p:nvPr>
            <p:ph type="title"/>
          </p:nvPr>
        </p:nvSpPr>
        <p:spPr>
          <a:xfrm>
            <a:off x="2659529" y="2085788"/>
            <a:ext cx="6884895" cy="1496649"/>
          </a:xfrm>
          <a:prstGeom prst="rect">
            <a:avLst/>
          </a:prstGeom>
        </p:spPr>
        <p:txBody>
          <a:bodyPr vert="horz" lIns="91440" tIns="45720" rIns="91440" bIns="45720" rtlCol="0" anchor="b">
            <a:normAutofit/>
          </a:bodyPr>
          <a:lstStyle/>
          <a:p>
            <a:pPr algn="ctr"/>
            <a:r>
              <a:rPr lang="en-US" sz="3200" kern="1200" spc="-10" dirty="0">
                <a:solidFill>
                  <a:schemeClr val="tx1">
                    <a:lumMod val="65000"/>
                    <a:lumOff val="35000"/>
                  </a:schemeClr>
                </a:solidFill>
                <a:latin typeface="+mj-lt"/>
                <a:ea typeface="+mj-ea"/>
                <a:cs typeface="+mj-cs"/>
              </a:rPr>
              <a:t>Thank You!!!</a:t>
            </a:r>
          </a:p>
        </p:txBody>
      </p:sp>
    </p:spTree>
    <p:extLst>
      <p:ext uri="{BB962C8B-B14F-4D97-AF65-F5344CB8AC3E}">
        <p14:creationId xmlns:p14="http://schemas.microsoft.com/office/powerpoint/2010/main" val="3335938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3597</TotalTime>
  <Words>1047</Words>
  <Application>Microsoft Office PowerPoint</Application>
  <PresentationFormat>Widescreen</PresentationFormat>
  <Paragraphs>137</Paragraphs>
  <Slides>98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Huawei Sans</vt:lpstr>
      <vt:lpstr>Roboto</vt:lpstr>
      <vt:lpstr>Times New Roman</vt:lpstr>
      <vt:lpstr>Office Theme</vt:lpstr>
      <vt:lpstr>Information &amp; Data Security Basics</vt:lpstr>
      <vt:lpstr>Introduction</vt:lpstr>
      <vt:lpstr>What happens online in 60 Seconds?</vt:lpstr>
      <vt:lpstr>Secure Communication  </vt:lpstr>
      <vt:lpstr>CIA</vt:lpstr>
      <vt:lpstr>Encryption</vt:lpstr>
      <vt:lpstr>How Encryption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Availability</vt:lpstr>
      <vt:lpstr>Essential Terminologies</vt:lpstr>
      <vt:lpstr>Cybersecurity Threat Landscape</vt:lpstr>
      <vt:lpstr>Cyber Security Attack Vectors</vt:lpstr>
      <vt:lpstr>Threat Categories</vt:lpstr>
      <vt:lpstr>Types of attack on a system</vt:lpstr>
      <vt:lpstr>Denial-of-Service(DoS)</vt:lpstr>
      <vt:lpstr>Distributed Denial-of-Service(DoS)</vt:lpstr>
      <vt:lpstr>Syn Flooding</vt:lpstr>
      <vt:lpstr>Amplification Attack</vt:lpstr>
      <vt:lpstr>Amplification Attack</vt:lpstr>
      <vt:lpstr>Session Hijacking</vt:lpstr>
      <vt:lpstr>Man-in-the-Middle Attack</vt:lpstr>
      <vt:lpstr>Social Engineering</vt:lpstr>
      <vt:lpstr>Social Engineering (Continue.,)</vt:lpstr>
      <vt:lpstr>Social Engineering (Continue.,)</vt:lpstr>
      <vt:lpstr>Phases of a Social Engineering Attack</vt:lpstr>
      <vt:lpstr>Types of Social Engineering</vt:lpstr>
      <vt:lpstr>Human-based Social Engineering</vt:lpstr>
      <vt:lpstr>Human-based Social Engineering(Continue.,)</vt:lpstr>
      <vt:lpstr>Human-based Social Engineering</vt:lpstr>
      <vt:lpstr>Human-based Social Engineering(Continue.,)</vt:lpstr>
      <vt:lpstr>Human-based Social Engineering(Continue.,)</vt:lpstr>
      <vt:lpstr>Computer-based Social Engineering</vt:lpstr>
      <vt:lpstr>Computer-based Social Engineering : Phishing</vt:lpstr>
      <vt:lpstr>Types of Phishing</vt:lpstr>
      <vt:lpstr>Phishing Tools</vt:lpstr>
      <vt:lpstr>Mobile-based Social Engineering : Publishing Malicious Apps and Repackaging Legitimate Apps</vt:lpstr>
      <vt:lpstr>Mobile-based Social Engineering : Fake Security Applications</vt:lpstr>
      <vt:lpstr>Mobile-based Social Engineering : SMishing</vt:lpstr>
      <vt:lpstr>Social Engineering(Do’s &amp; Dont’s)</vt:lpstr>
      <vt:lpstr>Social Engineering (Do’s &amp; Dont’s)</vt:lpstr>
      <vt:lpstr>Password Attack Techniques</vt:lpstr>
      <vt:lpstr>Types of Authentication : Password Authentication</vt:lpstr>
      <vt:lpstr>Malware Attacks</vt:lpstr>
      <vt:lpstr>Types of Authentication : Smart Card Authentication</vt:lpstr>
      <vt:lpstr>Types of Authentication : Biometrics</vt:lpstr>
      <vt:lpstr>Types of Authentication : Two-factor Authentication</vt:lpstr>
      <vt:lpstr>Types of Authentication : Single Sign-on (SSO)</vt:lpstr>
      <vt:lpstr>Physical Security</vt:lpstr>
      <vt:lpstr>Factors Affecting Physical Security</vt:lpstr>
      <vt:lpstr>Physical Security Controls</vt:lpstr>
      <vt:lpstr>Physical Security Controls : Physical Barriers</vt:lpstr>
      <vt:lpstr>Physical Security Controls : Security Personnel</vt:lpstr>
      <vt:lpstr>Physical Security Controls : Authenticating Individuals with “Something You Know” Factor</vt:lpstr>
      <vt:lpstr>Physical Security Controls : Authenticating Individuals with “Something You Know” Factor</vt:lpstr>
      <vt:lpstr>Physical Security Controls : Authenticating Individuals with “Something You Are” Factor</vt:lpstr>
      <vt:lpstr>Workplace Security : Server/Backup Device Security</vt:lpstr>
      <vt:lpstr>Physical Security : Awareness/Training</vt:lpstr>
      <vt:lpstr>Physical Security Checklists</vt:lpstr>
      <vt:lpstr>Host Security</vt:lpstr>
      <vt:lpstr>Common Threats Specific to Host Security</vt:lpstr>
      <vt:lpstr>Host Assessment</vt:lpstr>
      <vt:lpstr>Host Security Baselining</vt:lpstr>
      <vt:lpstr>Introduction to Web Applications</vt:lpstr>
      <vt:lpstr>OWASP Top 10 Web Applications Threats</vt:lpstr>
      <vt:lpstr>A01:2021 – Broken Access Control</vt:lpstr>
      <vt:lpstr>A02:2021 – Cryptographic Failures</vt:lpstr>
      <vt:lpstr>(Continue.,)</vt:lpstr>
      <vt:lpstr>(Continue.,)</vt:lpstr>
      <vt:lpstr>A03:2021 – Injection</vt:lpstr>
      <vt:lpstr>SQL Injection</vt:lpstr>
      <vt:lpstr>A05:2021 – Security Misconfiguration</vt:lpstr>
      <vt:lpstr>Unvalidated Inputs</vt:lpstr>
      <vt:lpstr>Parameter Tampering</vt:lpstr>
      <vt:lpstr>Improper Error Handling</vt:lpstr>
      <vt:lpstr>A06:2021 – Vulnerable and Outdated Components</vt:lpstr>
      <vt:lpstr>(Continue.,)</vt:lpstr>
      <vt:lpstr>Exploit DB</vt:lpstr>
      <vt:lpstr>A07:2021 – Identification and Authentication Failures</vt:lpstr>
      <vt:lpstr>A08:2021 – Software and Data Integrity Failures</vt:lpstr>
      <vt:lpstr>(Continue.,)</vt:lpstr>
      <vt:lpstr>A09:2021 – Security Logging and Monitoring Failures</vt:lpstr>
      <vt:lpstr>A10:2021 – Server-Side Request Forgery (SSRF)</vt:lpstr>
      <vt:lpstr>(Continue.,)</vt:lpstr>
      <vt:lpstr>Other Web Application Threats</vt:lpstr>
      <vt:lpstr>Secure coding practices</vt:lpstr>
      <vt:lpstr>Secure coding practices</vt:lpstr>
      <vt:lpstr>Types of Testing</vt:lpstr>
      <vt:lpstr>Penetration testing and vulnerability scanning</vt:lpstr>
      <vt:lpstr>Fuzz testing</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&amp; Data Security Basics</dc:title>
  <dc:creator>Santhya R</dc:creator>
  <cp:lastModifiedBy>Murali Santhya</cp:lastModifiedBy>
  <cp:revision>4</cp:revision>
  <dcterms:created xsi:type="dcterms:W3CDTF">2023-07-03T03:07:51Z</dcterms:created>
  <dcterms:modified xsi:type="dcterms:W3CDTF">2024-12-09T02:28:37Z</dcterms:modified>
</cp:coreProperties>
</file>